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32004000" cy="27432000"/>
  <p:notesSz cx="7315200" cy="9601200"/>
  <p:defaultTextStyle>
    <a:defPPr>
      <a:defRPr lang="en-US"/>
    </a:defPPr>
    <a:lvl1pPr marL="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00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6805" autoAdjust="0"/>
    <p:restoredTop sz="94613"/>
  </p:normalViewPr>
  <p:slideViewPr>
    <p:cSldViewPr snapToGrid="0" snapToObjects="1">
      <p:cViewPr>
        <p:scale>
          <a:sx n="35" d="100"/>
          <a:sy n="35" d="100"/>
        </p:scale>
        <p:origin x="2144" y="144"/>
      </p:cViewPr>
      <p:guideLst>
        <p:guide orient="horz" pos="8640"/>
        <p:guide pos="100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529EF-677E-0745-BD48-73BCF15576E0}" type="datetimeFigureOut">
              <a:rPr lang="en-US" smtClean="0"/>
              <a:t>3/13/17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66888" y="1200150"/>
            <a:ext cx="37814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B7527-29A8-5548-A2A2-320BE1D31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5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B7527-29A8-5548-A2A2-320BE1D31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9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8521702"/>
            <a:ext cx="2720340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5544800"/>
            <a:ext cx="224028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001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60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201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E04E-87A8-0844-923A-B088A987F422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3902-9003-E240-840E-E8D2F5B4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E04E-87A8-0844-923A-B088A987F422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3902-9003-E240-840E-E8D2F5B4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202900" y="1098554"/>
            <a:ext cx="72009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098554"/>
            <a:ext cx="210693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E04E-87A8-0844-923A-B088A987F422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3902-9003-E240-840E-E8D2F5B4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E04E-87A8-0844-923A-B088A987F422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3902-9003-E240-840E-E8D2F5B4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96" y="17627602"/>
            <a:ext cx="27203400" cy="5448300"/>
          </a:xfrm>
        </p:spPr>
        <p:txBody>
          <a:bodyPr anchor="t"/>
          <a:lstStyle>
            <a:lvl1pPr algn="l">
              <a:defRPr sz="1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8096" y="11626854"/>
            <a:ext cx="27203400" cy="6000748"/>
          </a:xfrm>
        </p:spPr>
        <p:txBody>
          <a:bodyPr anchor="b"/>
          <a:lstStyle>
            <a:lvl1pPr marL="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1pPr>
            <a:lvl2pPr marL="1600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320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3pPr>
            <a:lvl4pPr marL="480060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4pPr>
            <a:lvl5pPr marL="640080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5pPr>
            <a:lvl6pPr marL="800100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6pPr>
            <a:lvl7pPr marL="960120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7pPr>
            <a:lvl8pPr marL="1120140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8pPr>
            <a:lvl9pPr marL="1280160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E04E-87A8-0844-923A-B088A987F422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3902-9003-E240-840E-E8D2F5B4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6400802"/>
            <a:ext cx="14135100" cy="18103852"/>
          </a:xfrm>
        </p:spPr>
        <p:txBody>
          <a:bodyPr/>
          <a:lstStyle>
            <a:lvl1pPr>
              <a:defRPr sz="9800"/>
            </a:lvl1pPr>
            <a:lvl2pPr>
              <a:defRPr sz="84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68700" y="6400802"/>
            <a:ext cx="14135100" cy="18103852"/>
          </a:xfrm>
        </p:spPr>
        <p:txBody>
          <a:bodyPr/>
          <a:lstStyle>
            <a:lvl1pPr>
              <a:defRPr sz="9800"/>
            </a:lvl1pPr>
            <a:lvl2pPr>
              <a:defRPr sz="84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E04E-87A8-0844-923A-B088A987F422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3902-9003-E240-840E-E8D2F5B4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6140452"/>
            <a:ext cx="14140658" cy="2559048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8699500"/>
            <a:ext cx="14140658" cy="15805152"/>
          </a:xfrm>
        </p:spPr>
        <p:txBody>
          <a:bodyPr/>
          <a:lstStyle>
            <a:lvl1pPr>
              <a:defRPr sz="8400"/>
            </a:lvl1pPr>
            <a:lvl2pPr>
              <a:defRPr sz="70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589" y="6140452"/>
            <a:ext cx="14146213" cy="2559048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57589" y="8699500"/>
            <a:ext cx="14146213" cy="15805152"/>
          </a:xfrm>
        </p:spPr>
        <p:txBody>
          <a:bodyPr/>
          <a:lstStyle>
            <a:lvl1pPr>
              <a:defRPr sz="8400"/>
            </a:lvl1pPr>
            <a:lvl2pPr>
              <a:defRPr sz="70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E04E-87A8-0844-923A-B088A987F422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3902-9003-E240-840E-E8D2F5B4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E04E-87A8-0844-923A-B088A987F422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3902-9003-E240-840E-E8D2F5B4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E04E-87A8-0844-923A-B088A987F422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3902-9003-E240-840E-E8D2F5B4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2" y="1092200"/>
            <a:ext cx="10529096" cy="4648200"/>
          </a:xfrm>
        </p:spPr>
        <p:txBody>
          <a:bodyPr anchor="b"/>
          <a:lstStyle>
            <a:lvl1pPr algn="l">
              <a:defRPr sz="7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675" y="1092202"/>
            <a:ext cx="17891125" cy="23412452"/>
          </a:xfrm>
        </p:spPr>
        <p:txBody>
          <a:bodyPr/>
          <a:lstStyle>
            <a:lvl1pPr>
              <a:defRPr sz="11200"/>
            </a:lvl1pPr>
            <a:lvl2pPr>
              <a:defRPr sz="9800"/>
            </a:lvl2pPr>
            <a:lvl3pPr>
              <a:defRPr sz="84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2" y="5740402"/>
            <a:ext cx="10529096" cy="18764252"/>
          </a:xfrm>
        </p:spPr>
        <p:txBody>
          <a:bodyPr/>
          <a:lstStyle>
            <a:lvl1pPr marL="0" indent="0">
              <a:buNone/>
              <a:defRPr sz="4900"/>
            </a:lvl1pPr>
            <a:lvl2pPr marL="1600200" indent="0">
              <a:buNone/>
              <a:defRPr sz="4200"/>
            </a:lvl2pPr>
            <a:lvl3pPr marL="3200400" indent="0">
              <a:buNone/>
              <a:defRPr sz="3500"/>
            </a:lvl3pPr>
            <a:lvl4pPr marL="4800600" indent="0">
              <a:buNone/>
              <a:defRPr sz="3150"/>
            </a:lvl4pPr>
            <a:lvl5pPr marL="6400800" indent="0">
              <a:buNone/>
              <a:defRPr sz="3150"/>
            </a:lvl5pPr>
            <a:lvl6pPr marL="8001000" indent="0">
              <a:buNone/>
              <a:defRPr sz="3150"/>
            </a:lvl6pPr>
            <a:lvl7pPr marL="9601200" indent="0">
              <a:buNone/>
              <a:defRPr sz="3150"/>
            </a:lvl7pPr>
            <a:lvl8pPr marL="11201400" indent="0">
              <a:buNone/>
              <a:defRPr sz="3150"/>
            </a:lvl8pPr>
            <a:lvl9pPr marL="12801600" indent="0">
              <a:buNone/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E04E-87A8-0844-923A-B088A987F422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3902-9003-E240-840E-E8D2F5B4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008" y="19202400"/>
            <a:ext cx="19202400" cy="2266952"/>
          </a:xfrm>
        </p:spPr>
        <p:txBody>
          <a:bodyPr anchor="b"/>
          <a:lstStyle>
            <a:lvl1pPr algn="l">
              <a:defRPr sz="7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3008" y="2451100"/>
            <a:ext cx="19202400" cy="16459200"/>
          </a:xfrm>
        </p:spPr>
        <p:txBody>
          <a:bodyPr/>
          <a:lstStyle>
            <a:lvl1pPr marL="0" indent="0">
              <a:buNone/>
              <a:defRPr sz="11200"/>
            </a:lvl1pPr>
            <a:lvl2pPr marL="1600200" indent="0">
              <a:buNone/>
              <a:defRPr sz="9800"/>
            </a:lvl2pPr>
            <a:lvl3pPr marL="3200400" indent="0">
              <a:buNone/>
              <a:defRPr sz="8400"/>
            </a:lvl3pPr>
            <a:lvl4pPr marL="4800600" indent="0">
              <a:buNone/>
              <a:defRPr sz="7000"/>
            </a:lvl4pPr>
            <a:lvl5pPr marL="6400800" indent="0">
              <a:buNone/>
              <a:defRPr sz="7000"/>
            </a:lvl5pPr>
            <a:lvl6pPr marL="8001000" indent="0">
              <a:buNone/>
              <a:defRPr sz="7000"/>
            </a:lvl6pPr>
            <a:lvl7pPr marL="9601200" indent="0">
              <a:buNone/>
              <a:defRPr sz="7000"/>
            </a:lvl7pPr>
            <a:lvl8pPr marL="11201400" indent="0">
              <a:buNone/>
              <a:defRPr sz="7000"/>
            </a:lvl8pPr>
            <a:lvl9pPr marL="12801600" indent="0">
              <a:buNone/>
              <a:defRPr sz="7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3008" y="21469352"/>
            <a:ext cx="19202400" cy="3219448"/>
          </a:xfrm>
        </p:spPr>
        <p:txBody>
          <a:bodyPr/>
          <a:lstStyle>
            <a:lvl1pPr marL="0" indent="0">
              <a:buNone/>
              <a:defRPr sz="4900"/>
            </a:lvl1pPr>
            <a:lvl2pPr marL="1600200" indent="0">
              <a:buNone/>
              <a:defRPr sz="4200"/>
            </a:lvl2pPr>
            <a:lvl3pPr marL="3200400" indent="0">
              <a:buNone/>
              <a:defRPr sz="3500"/>
            </a:lvl3pPr>
            <a:lvl4pPr marL="4800600" indent="0">
              <a:buNone/>
              <a:defRPr sz="3150"/>
            </a:lvl4pPr>
            <a:lvl5pPr marL="6400800" indent="0">
              <a:buNone/>
              <a:defRPr sz="3150"/>
            </a:lvl5pPr>
            <a:lvl6pPr marL="8001000" indent="0">
              <a:buNone/>
              <a:defRPr sz="3150"/>
            </a:lvl6pPr>
            <a:lvl7pPr marL="9601200" indent="0">
              <a:buNone/>
              <a:defRPr sz="3150"/>
            </a:lvl7pPr>
            <a:lvl8pPr marL="11201400" indent="0">
              <a:buNone/>
              <a:defRPr sz="3150"/>
            </a:lvl8pPr>
            <a:lvl9pPr marL="12801600" indent="0">
              <a:buNone/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E04E-87A8-0844-923A-B088A987F422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3902-9003-E240-840E-E8D2F5B4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1098552"/>
            <a:ext cx="28803600" cy="4572000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6400802"/>
            <a:ext cx="28803600" cy="18103852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0200" y="25425402"/>
            <a:ext cx="74676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9E04E-87A8-0844-923A-B088A987F422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4700" y="25425402"/>
            <a:ext cx="101346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36200" y="25425402"/>
            <a:ext cx="74676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13902-9003-E240-840E-E8D2F5B49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00200" rtl="0" eaLnBrk="1" latinLnBrk="0" hangingPunct="1">
        <a:spcBef>
          <a:spcPct val="0"/>
        </a:spcBef>
        <a:buNone/>
        <a:defRPr sz="1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0" indent="-1200150" algn="l" defTabSz="160020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600325" indent="-1000125" algn="l" defTabSz="1600200" rtl="0" eaLnBrk="1" latinLnBrk="0" hangingPunct="1">
        <a:spcBef>
          <a:spcPct val="20000"/>
        </a:spcBef>
        <a:buFont typeface="Arial"/>
        <a:buChar char="–"/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0" indent="-800100" algn="l" defTabSz="1600200" rtl="0" eaLnBrk="1" latinLnBrk="0" hangingPunct="1">
        <a:spcBef>
          <a:spcPct val="20000"/>
        </a:spcBef>
        <a:buFont typeface="Arial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5600700" indent="-800100" algn="l" defTabSz="1600200" rtl="0" eaLnBrk="1" latinLnBrk="0" hangingPunct="1">
        <a:spcBef>
          <a:spcPct val="20000"/>
        </a:spcBef>
        <a:buFont typeface="Arial"/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0" indent="-800100" algn="l" defTabSz="1600200" rtl="0" eaLnBrk="1" latinLnBrk="0" hangingPunct="1">
        <a:spcBef>
          <a:spcPct val="20000"/>
        </a:spcBef>
        <a:buFont typeface="Arial"/>
        <a:buChar char="»"/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011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4013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3601700" indent="-800100" algn="l" defTabSz="160020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2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4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0" algn="l" defTabSz="16002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g"/><Relationship Id="rId20" Type="http://schemas.openxmlformats.org/officeDocument/2006/relationships/image" Target="../media/image18.png"/><Relationship Id="rId10" Type="http://schemas.openxmlformats.org/officeDocument/2006/relationships/image" Target="../media/image8.jpg"/><Relationship Id="rId11" Type="http://schemas.openxmlformats.org/officeDocument/2006/relationships/image" Target="../media/image9.jpg"/><Relationship Id="rId12" Type="http://schemas.openxmlformats.org/officeDocument/2006/relationships/image" Target="../media/image10.jpg"/><Relationship Id="rId13" Type="http://schemas.openxmlformats.org/officeDocument/2006/relationships/image" Target="../media/image11.jpg"/><Relationship Id="rId14" Type="http://schemas.openxmlformats.org/officeDocument/2006/relationships/image" Target="../media/image12.emf"/><Relationship Id="rId15" Type="http://schemas.openxmlformats.org/officeDocument/2006/relationships/image" Target="../media/image13.emf"/><Relationship Id="rId16" Type="http://schemas.openxmlformats.org/officeDocument/2006/relationships/image" Target="../media/image14.emf"/><Relationship Id="rId17" Type="http://schemas.openxmlformats.org/officeDocument/2006/relationships/image" Target="../media/image15.emf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411"/>
          <p:cNvSpPr>
            <a:spLocks noChangeArrowheads="1"/>
          </p:cNvSpPr>
          <p:nvPr/>
        </p:nvSpPr>
        <p:spPr bwMode="auto">
          <a:xfrm>
            <a:off x="2244169" y="19960845"/>
            <a:ext cx="6868909" cy="471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537" tIns="33268" rIns="66537" bIns="33268">
            <a:prstTxWarp prst="textNoShape">
              <a:avLst/>
            </a:prstTxWarp>
          </a:bodyPr>
          <a:lstStyle/>
          <a:p>
            <a:endParaRPr lang="en-US" sz="24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1752943"/>
            <a:ext cx="16164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0010" tIns="40005" rIns="80010" bIns="40005" numCol="1" anchor="ctr" anchorCtr="0" compatLnSpc="1">
            <a:prstTxWarp prst="textNoShape">
              <a:avLst/>
            </a:prstTxWarp>
            <a:spAutoFit/>
          </a:bodyPr>
          <a:lstStyle/>
          <a:p>
            <a:pPr defTabSz="800100" fontAlgn="base">
              <a:spcBef>
                <a:spcPct val="0"/>
              </a:spcBef>
              <a:spcAft>
                <a:spcPct val="0"/>
              </a:spcAft>
            </a:pPr>
            <a:endParaRPr lang="en-US" sz="1575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731160"/>
              </p:ext>
            </p:extLst>
          </p:nvPr>
        </p:nvGraphicFramePr>
        <p:xfrm>
          <a:off x="3566898" y="2226436"/>
          <a:ext cx="25375146" cy="28331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8382"/>
                <a:gridCol w="8458382"/>
                <a:gridCol w="84583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latin typeface="+mn-lt"/>
                        </a:rPr>
                        <a:t>Daniel M. Romero</a:t>
                      </a:r>
                      <a:endParaRPr lang="en-US" sz="5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latin typeface="+mn-lt"/>
                        </a:rPr>
                        <a:t>Katharina </a:t>
                      </a:r>
                      <a:r>
                        <a:rPr lang="en-US" sz="5400" b="0" dirty="0" err="1" smtClean="0">
                          <a:latin typeface="+mn-lt"/>
                        </a:rPr>
                        <a:t>Reinecke</a:t>
                      </a:r>
                      <a:endParaRPr lang="en-US" sz="5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latin typeface="+mn-lt"/>
                        </a:rPr>
                        <a:t>Lionel Robert</a:t>
                      </a:r>
                      <a:endParaRPr lang="en-US" sz="5400" b="0" dirty="0">
                        <a:latin typeface="+mn-lt"/>
                      </a:endParaRPr>
                    </a:p>
                  </a:txBody>
                  <a:tcPr/>
                </a:tc>
              </a:tr>
              <a:tr h="1004377">
                <a:tc>
                  <a:txBody>
                    <a:bodyPr/>
                    <a:lstStyle/>
                    <a:p>
                      <a:pPr marL="0" algn="ctr" defTabSz="1600200" rtl="0" eaLnBrk="1" latinLnBrk="0" hangingPunct="1"/>
                      <a:r>
                        <a:rPr lang="en-US" sz="5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drom@umich.edu</a:t>
                      </a:r>
                      <a:endParaRPr lang="en-US" sz="5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600200" rtl="0" eaLnBrk="1" latinLnBrk="0" hangingPunct="1"/>
                      <a:r>
                        <a:rPr lang="en-US" sz="5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reinecke@cs.washington.edu</a:t>
                      </a:r>
                      <a:r>
                        <a:rPr lang="en-US" sz="5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5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600200" rtl="0" eaLnBrk="1" latinLnBrk="0" hangingPunct="1"/>
                      <a:r>
                        <a:rPr lang="en-US" sz="5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lprobert@umich.edu</a:t>
                      </a:r>
                      <a:endParaRPr lang="en-US" sz="5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latin typeface="+mn-lt"/>
                        </a:rPr>
                        <a:t>University</a:t>
                      </a:r>
                      <a:r>
                        <a:rPr lang="en-US" sz="5400" b="0" baseline="0" dirty="0" smtClean="0">
                          <a:latin typeface="+mn-lt"/>
                        </a:rPr>
                        <a:t> of Michigan</a:t>
                      </a:r>
                      <a:endParaRPr lang="en-US" sz="5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600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600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latin typeface="+mn-lt"/>
                        </a:rPr>
                        <a:t>University</a:t>
                      </a:r>
                      <a:r>
                        <a:rPr lang="en-US" sz="5400" b="0" baseline="0" dirty="0" smtClean="0">
                          <a:latin typeface="+mn-lt"/>
                        </a:rPr>
                        <a:t> of Michigan</a:t>
                      </a:r>
                      <a:endParaRPr lang="en-US" sz="5400" b="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923102" y="1140264"/>
            <a:ext cx="302949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The Influence of Early Respondents: Information Cascade Effects in Online Event Scheduling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baseline="30000" dirty="0"/>
              <a:t>					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1634637" y="7233883"/>
            <a:ext cx="8979669" cy="3409174"/>
            <a:chOff x="12553336" y="7162182"/>
            <a:chExt cx="14185678" cy="6123532"/>
          </a:xfrm>
        </p:grpSpPr>
        <p:grpSp>
          <p:nvGrpSpPr>
            <p:cNvPr id="22" name="Group 21"/>
            <p:cNvGrpSpPr/>
            <p:nvPr/>
          </p:nvGrpSpPr>
          <p:grpSpPr>
            <a:xfrm>
              <a:off x="12553336" y="7162182"/>
              <a:ext cx="14185678" cy="2984609"/>
              <a:chOff x="12585700" y="7573336"/>
              <a:chExt cx="14185678" cy="2984609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63901" y="7573336"/>
                <a:ext cx="5107477" cy="298094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5700" y="7573336"/>
                <a:ext cx="4362852" cy="2984609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17986" y="7573336"/>
                <a:ext cx="4376481" cy="2980944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12641851" y="10304770"/>
              <a:ext cx="14090744" cy="2980944"/>
              <a:chOff x="14175803" y="11843201"/>
              <a:chExt cx="14090744" cy="298094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54004" y="11843201"/>
                <a:ext cx="5012543" cy="298094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75803" y="11843201"/>
                <a:ext cx="4357495" cy="298094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08089" y="11843201"/>
                <a:ext cx="4376481" cy="298094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12668619" y="6953485"/>
            <a:ext cx="87475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smtClean="0"/>
              <a:t>Does the availability of early respondents disproportionally impact the success of a poll?</a:t>
            </a:r>
          </a:p>
          <a:p>
            <a:endParaRPr lang="en-US" sz="2400" dirty="0" smtClean="0"/>
          </a:p>
          <a:p>
            <a:r>
              <a:rPr lang="en-US" sz="2400" dirty="0" smtClean="0"/>
              <a:t>We </a:t>
            </a:r>
            <a:r>
              <a:rPr lang="en-US" sz="2400" dirty="0"/>
              <a:t>measure the extent to which early respondents of </a:t>
            </a:r>
            <a:r>
              <a:rPr lang="en-US" sz="2400" dirty="0" smtClean="0"/>
              <a:t>a poll </a:t>
            </a:r>
            <a:r>
              <a:rPr lang="en-US" sz="2400" i="1" dirty="0" smtClean="0"/>
              <a:t> </a:t>
            </a:r>
            <a:r>
              <a:rPr lang="en-US" sz="2400" dirty="0" smtClean="0"/>
              <a:t>reported </a:t>
            </a:r>
            <a:r>
              <a:rPr lang="en-US" sz="2400" dirty="0"/>
              <a:t>low or high availability in three </a:t>
            </a:r>
            <a:r>
              <a:rPr lang="en-US" sz="2400" dirty="0" smtClean="0"/>
              <a:t>ways: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Location </a:t>
            </a:r>
            <a:r>
              <a:rPr lang="en-US" sz="2400" dirty="0"/>
              <a:t>of the respondent with </a:t>
            </a:r>
            <a:r>
              <a:rPr lang="en-US" sz="2400" i="1" dirty="0"/>
              <a:t>lowest</a:t>
            </a:r>
            <a:r>
              <a:rPr lang="en-US" sz="2400" dirty="0"/>
              <a:t> availability.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Location of the respondent with </a:t>
            </a:r>
            <a:r>
              <a:rPr lang="en-US" sz="2400" i="1" dirty="0"/>
              <a:t>highest </a:t>
            </a:r>
            <a:r>
              <a:rPr lang="en-US" sz="2400" dirty="0"/>
              <a:t>availability.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Rank correlation of sequence of availabilities and a monotonically decreasing  sequence. </a:t>
            </a:r>
          </a:p>
          <a:p>
            <a:endParaRPr lang="en-US" sz="24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2668869" y="11306444"/>
            <a:ext cx="87472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Results</a:t>
            </a: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In open polls, poll success decreases when </a:t>
            </a:r>
          </a:p>
          <a:p>
            <a:pPr marL="1260475" lvl="1" indent="-457200">
              <a:buFont typeface="+mj-lt"/>
              <a:buAutoNum type="arabicPeriod"/>
            </a:pPr>
            <a:r>
              <a:rPr lang="en-US" sz="2400" dirty="0" smtClean="0"/>
              <a:t>response with lowest availability comes early,</a:t>
            </a:r>
          </a:p>
          <a:p>
            <a:pPr marL="1260475" lvl="1" indent="-457200">
              <a:buFont typeface="+mj-lt"/>
              <a:buAutoNum type="arabicPeriod"/>
            </a:pPr>
            <a:r>
              <a:rPr lang="en-US" sz="2400" dirty="0" smtClean="0"/>
              <a:t>response </a:t>
            </a:r>
            <a:r>
              <a:rPr lang="en-US" sz="2400" dirty="0"/>
              <a:t>with </a:t>
            </a:r>
            <a:r>
              <a:rPr lang="en-US" sz="2400" dirty="0" smtClean="0"/>
              <a:t>highest availability </a:t>
            </a:r>
            <a:r>
              <a:rPr lang="en-US" sz="2400" dirty="0"/>
              <a:t>comes </a:t>
            </a:r>
            <a:r>
              <a:rPr lang="en-US" sz="2400" dirty="0" smtClean="0"/>
              <a:t>late, and </a:t>
            </a:r>
          </a:p>
          <a:p>
            <a:pPr marL="1260475" lvl="1" indent="-457200">
              <a:buFont typeface="+mj-lt"/>
              <a:buAutoNum type="arabicPeriod"/>
            </a:pPr>
            <a:r>
              <a:rPr lang="en-US" sz="2400" dirty="0" smtClean="0"/>
              <a:t>the sequence of availability decreases monotonically.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These trends largely disappear in the control group (hidden polls).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Cascading effects appear to be present in event scheduling. 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263127" y="12669083"/>
            <a:ext cx="8830992" cy="5752914"/>
            <a:chOff x="1263127" y="11848464"/>
            <a:chExt cx="8830992" cy="575291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6185" y="13014602"/>
              <a:ext cx="4123877" cy="1599518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263127" y="11848464"/>
              <a:ext cx="8830992" cy="5752914"/>
              <a:chOff x="1408641" y="11972424"/>
              <a:chExt cx="8830992" cy="5752914"/>
            </a:xfrm>
          </p:grpSpPr>
          <p:sp>
            <p:nvSpPr>
              <p:cNvPr id="86" name="AutoShape 853"/>
              <p:cNvSpPr>
                <a:spLocks noChangeArrowheads="1"/>
              </p:cNvSpPr>
              <p:nvPr/>
            </p:nvSpPr>
            <p:spPr bwMode="auto">
              <a:xfrm>
                <a:off x="1408641" y="12249361"/>
                <a:ext cx="8830992" cy="5475977"/>
              </a:xfrm>
              <a:prstGeom prst="roundRect">
                <a:avLst>
                  <a:gd name="adj" fmla="val 6106"/>
                </a:avLst>
              </a:prstGeom>
              <a:noFill/>
              <a:ln w="10160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6300"/>
              </a:p>
            </p:txBody>
          </p:sp>
          <p:sp>
            <p:nvSpPr>
              <p:cNvPr id="123" name="AutoShape 854"/>
              <p:cNvSpPr>
                <a:spLocks noChangeArrowheads="1"/>
              </p:cNvSpPr>
              <p:nvPr/>
            </p:nvSpPr>
            <p:spPr bwMode="auto">
              <a:xfrm>
                <a:off x="1888763" y="11972424"/>
                <a:ext cx="7579720" cy="686580"/>
              </a:xfrm>
              <a:prstGeom prst="roundRect">
                <a:avLst>
                  <a:gd name="adj" fmla="val 16667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3839369">
                  <a:defRPr/>
                </a:pPr>
                <a:r>
                  <a:rPr lang="en-US" sz="4375" dirty="0" smtClean="0">
                    <a:solidFill>
                      <a:schemeClr val="bg1"/>
                    </a:solidFill>
                  </a:rPr>
                  <a:t>Doodle Data</a:t>
                </a:r>
                <a:endParaRPr lang="en-US" sz="4375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895675" y="13033114"/>
              <a:ext cx="356724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Doodle</a:t>
              </a:r>
              <a:r>
                <a:rPr lang="en-US" sz="2400" dirty="0" smtClean="0"/>
                <a:t>: A </a:t>
              </a:r>
              <a:r>
                <a:rPr lang="en-US" sz="2400" dirty="0"/>
                <a:t>scheduling service that allows groups of people to find a mutually agreeable </a:t>
              </a:r>
              <a:r>
                <a:rPr lang="en-US" sz="2400" dirty="0" smtClean="0"/>
                <a:t>time to meet.</a:t>
              </a:r>
            </a:p>
            <a:p>
              <a:endParaRPr lang="en-US" sz="2400" dirty="0"/>
            </a:p>
            <a:p>
              <a:r>
                <a:rPr lang="en-US" sz="2400" b="1" dirty="0" smtClean="0"/>
                <a:t>Data: </a:t>
              </a:r>
              <a:r>
                <a:rPr lang="en-US" sz="2400" dirty="0" smtClean="0"/>
                <a:t>1,303,941 open and 26,613 hidden polls from </a:t>
              </a:r>
              <a:r>
                <a:rPr lang="en-US" sz="2400" dirty="0"/>
                <a:t>190 different </a:t>
              </a:r>
              <a:r>
                <a:rPr lang="en-US" sz="2400" dirty="0" smtClean="0"/>
                <a:t>countries.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688" y="14765802"/>
              <a:ext cx="2010373" cy="156362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073" y="14790510"/>
              <a:ext cx="2006047" cy="1560259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1263127" y="5779114"/>
            <a:ext cx="8830992" cy="5729539"/>
            <a:chOff x="1263127" y="5779114"/>
            <a:chExt cx="8830992" cy="5729539"/>
          </a:xfrm>
        </p:grpSpPr>
        <p:grpSp>
          <p:nvGrpSpPr>
            <p:cNvPr id="4" name="Group 38"/>
            <p:cNvGrpSpPr/>
            <p:nvPr/>
          </p:nvGrpSpPr>
          <p:grpSpPr>
            <a:xfrm>
              <a:off x="1263127" y="5779114"/>
              <a:ext cx="8830992" cy="5729539"/>
              <a:chOff x="949814" y="5120415"/>
              <a:chExt cx="11791090" cy="5311446"/>
            </a:xfrm>
          </p:grpSpPr>
          <p:sp>
            <p:nvSpPr>
              <p:cNvPr id="40" name="Rectangle 411"/>
              <p:cNvSpPr>
                <a:spLocks noChangeArrowheads="1"/>
              </p:cNvSpPr>
              <p:nvPr/>
            </p:nvSpPr>
            <p:spPr bwMode="auto">
              <a:xfrm>
                <a:off x="2643405" y="6035805"/>
                <a:ext cx="9345395" cy="4367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6537" tIns="33268" rIns="66537" bIns="33268">
                <a:prstTxWarp prst="textNoShape">
                  <a:avLst/>
                </a:prstTxWarp>
              </a:bodyPr>
              <a:lstStyle/>
              <a:p>
                <a:endParaRPr lang="en-US" sz="245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1" name="AutoShape 853"/>
              <p:cNvSpPr>
                <a:spLocks noChangeArrowheads="1"/>
              </p:cNvSpPr>
              <p:nvPr/>
            </p:nvSpPr>
            <p:spPr bwMode="auto">
              <a:xfrm>
                <a:off x="949814" y="5355474"/>
                <a:ext cx="11791090" cy="5076387"/>
              </a:xfrm>
              <a:prstGeom prst="roundRect">
                <a:avLst>
                  <a:gd name="adj" fmla="val 6106"/>
                </a:avLst>
              </a:prstGeom>
              <a:noFill/>
              <a:ln w="10160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6300"/>
              </a:p>
            </p:txBody>
          </p:sp>
          <p:sp>
            <p:nvSpPr>
              <p:cNvPr id="42" name="AutoShape 854"/>
              <p:cNvSpPr>
                <a:spLocks noChangeArrowheads="1"/>
              </p:cNvSpPr>
              <p:nvPr/>
            </p:nvSpPr>
            <p:spPr bwMode="auto">
              <a:xfrm>
                <a:off x="1794388" y="5120415"/>
                <a:ext cx="10120399" cy="636479"/>
              </a:xfrm>
              <a:prstGeom prst="roundRect">
                <a:avLst>
                  <a:gd name="adj" fmla="val 16667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3839369">
                  <a:defRPr/>
                </a:pPr>
                <a:r>
                  <a:rPr lang="en-US" sz="4375" dirty="0" smtClean="0">
                    <a:solidFill>
                      <a:schemeClr val="bg1"/>
                    </a:solidFill>
                  </a:rPr>
                  <a:t>Highlights</a:t>
                </a:r>
                <a:endParaRPr lang="en-US" sz="4375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888763" y="6681079"/>
              <a:ext cx="7579720" cy="4524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sz="2400" dirty="0"/>
                <a:t>Sequential group decision-making processes, such as online event scheduling, can be subject to social influence </a:t>
              </a:r>
              <a:r>
                <a:rPr lang="en-US" sz="2400" dirty="0" smtClean="0"/>
                <a:t>and information cascades. 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400" dirty="0"/>
                <a:t>W</a:t>
              </a:r>
              <a:r>
                <a:rPr lang="en-US" sz="2400" dirty="0" smtClean="0"/>
                <a:t>e </a:t>
              </a:r>
              <a:r>
                <a:rPr lang="en-US" sz="2400" dirty="0"/>
                <a:t>investigate </a:t>
              </a:r>
              <a:r>
                <a:rPr lang="en-US" sz="2400" dirty="0" smtClean="0"/>
                <a:t>information </a:t>
              </a:r>
              <a:r>
                <a:rPr lang="en-US" sz="2400" dirty="0"/>
                <a:t>cascade </a:t>
              </a:r>
              <a:r>
                <a:rPr lang="en-US" sz="2400" dirty="0" smtClean="0"/>
                <a:t>effects in Doodle, where later </a:t>
              </a:r>
              <a:r>
                <a:rPr lang="en-US" sz="2400" dirty="0"/>
                <a:t>respondents adopt the decisions of earlier respondents. 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400" dirty="0" smtClean="0"/>
                <a:t>We propose an event </a:t>
              </a:r>
              <a:r>
                <a:rPr lang="en-US" sz="2400" dirty="0"/>
                <a:t>scheduling </a:t>
              </a:r>
              <a:r>
                <a:rPr lang="en-US" sz="2400" dirty="0" smtClean="0"/>
                <a:t>model and use it to </a:t>
              </a:r>
              <a:r>
                <a:rPr lang="en-US" sz="2400" dirty="0"/>
                <a:t>compare possible interventions to mitigate </a:t>
              </a:r>
              <a:r>
                <a:rPr lang="en-US" sz="2400" dirty="0" smtClean="0"/>
                <a:t>the negative effects of information cascades. 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400" dirty="0" smtClean="0"/>
                <a:t>We show </a:t>
              </a:r>
              <a:r>
                <a:rPr lang="en-US" sz="2400" dirty="0"/>
                <a:t>that we can optimize the success of polls by hiding the responses of a small percentage of </a:t>
              </a:r>
              <a:r>
                <a:rPr lang="en-US" sz="2400" dirty="0" smtClean="0"/>
                <a:t>respondents with low availability. </a:t>
              </a:r>
              <a:endParaRPr lang="en-US" sz="2400" dirty="0"/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017660"/>
              </p:ext>
            </p:extLst>
          </p:nvPr>
        </p:nvGraphicFramePr>
        <p:xfrm>
          <a:off x="21998124" y="11125378"/>
          <a:ext cx="8105824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5865"/>
                <a:gridCol w="1890205"/>
                <a:gridCol w="2099754"/>
              </a:tblGrid>
              <a:tr h="436467">
                <a:tc>
                  <a:txBody>
                    <a:bodyPr/>
                    <a:lstStyle/>
                    <a:p>
                      <a:pPr marL="0" marR="0" indent="0" algn="ctr" defTabSz="1600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Independent Variable 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Coeff</a:t>
                      </a:r>
                      <a:r>
                        <a:rPr lang="en-US" sz="2400" b="1" dirty="0" smtClean="0"/>
                        <a:t>. (Open)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Coeff</a:t>
                      </a:r>
                      <a:r>
                        <a:rPr lang="en-US" sz="2400" b="1" dirty="0" smtClean="0"/>
                        <a:t>.</a:t>
                      </a:r>
                      <a:r>
                        <a:rPr lang="en-US" sz="2400" b="1" baseline="0" dirty="0" smtClean="0"/>
                        <a:t> (Hidden)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600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Num. Respondents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-0.0112***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-0.0017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600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Num. Options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0.0001***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600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Loc. least available respondent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0.0091***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600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Loc. most available respondent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-0.0039***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-0.0008*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600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Increasing availability trend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600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-0.0156 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-0.0260***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1263127" y="19582428"/>
            <a:ext cx="8830992" cy="6538435"/>
            <a:chOff x="1263127" y="17878315"/>
            <a:chExt cx="8830992" cy="6538435"/>
          </a:xfrm>
        </p:grpSpPr>
        <p:grpSp>
          <p:nvGrpSpPr>
            <p:cNvPr id="17" name="Group 16"/>
            <p:cNvGrpSpPr/>
            <p:nvPr/>
          </p:nvGrpSpPr>
          <p:grpSpPr>
            <a:xfrm>
              <a:off x="1263127" y="17878315"/>
              <a:ext cx="8830992" cy="6538435"/>
              <a:chOff x="1263127" y="18192173"/>
              <a:chExt cx="8830992" cy="5776173"/>
            </a:xfrm>
          </p:grpSpPr>
          <p:sp>
            <p:nvSpPr>
              <p:cNvPr id="71" name="AutoShape 853"/>
              <p:cNvSpPr>
                <a:spLocks noChangeArrowheads="1"/>
              </p:cNvSpPr>
              <p:nvPr/>
            </p:nvSpPr>
            <p:spPr bwMode="auto">
              <a:xfrm>
                <a:off x="1263127" y="18492368"/>
                <a:ext cx="8830992" cy="5475978"/>
              </a:xfrm>
              <a:prstGeom prst="roundRect">
                <a:avLst>
                  <a:gd name="adj" fmla="val 6106"/>
                </a:avLst>
              </a:prstGeom>
              <a:noFill/>
              <a:ln w="101600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6300"/>
              </a:p>
            </p:txBody>
          </p:sp>
          <p:sp>
            <p:nvSpPr>
              <p:cNvPr id="124" name="AutoShape 854"/>
              <p:cNvSpPr>
                <a:spLocks noChangeArrowheads="1"/>
              </p:cNvSpPr>
              <p:nvPr/>
            </p:nvSpPr>
            <p:spPr bwMode="auto">
              <a:xfrm>
                <a:off x="1888763" y="18192173"/>
                <a:ext cx="7579720" cy="686580"/>
              </a:xfrm>
              <a:prstGeom prst="roundRect">
                <a:avLst>
                  <a:gd name="adj" fmla="val 16667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3839369">
                  <a:defRPr/>
                </a:pPr>
                <a:r>
                  <a:rPr lang="en-US" sz="4375" dirty="0" smtClean="0">
                    <a:solidFill>
                      <a:schemeClr val="bg1"/>
                    </a:solidFill>
                  </a:rPr>
                  <a:t>Poll Success</a:t>
                </a:r>
                <a:endParaRPr lang="en-US" sz="4375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785121" y="19153193"/>
              <a:ext cx="778700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Poll success: </a:t>
              </a:r>
              <a:r>
                <a:rPr lang="en-US" sz="2400" dirty="0" smtClean="0"/>
                <a:t>The </a:t>
              </a:r>
              <a:r>
                <a:rPr lang="en-US" sz="2400" dirty="0"/>
                <a:t>percentage of participants who are available on the most popular time slot. </a:t>
              </a:r>
            </a:p>
            <a:p>
              <a:r>
                <a:rPr lang="en-US" sz="2400" b="1" dirty="0" smtClean="0"/>
                <a:t>Open </a:t>
              </a:r>
              <a:r>
                <a:rPr lang="en-US" sz="2400" b="1" dirty="0"/>
                <a:t>polls</a:t>
              </a:r>
              <a:r>
                <a:rPr lang="en-US" sz="2400" dirty="0"/>
                <a:t>: </a:t>
              </a:r>
              <a:r>
                <a:rPr lang="en-US" sz="2400" dirty="0" smtClean="0"/>
                <a:t>Respondents </a:t>
              </a:r>
              <a:r>
                <a:rPr lang="en-US" sz="2400" dirty="0"/>
                <a:t>can see other’s responses before declaring their availability.</a:t>
              </a:r>
            </a:p>
            <a:p>
              <a:r>
                <a:rPr lang="en-US" sz="2400" b="1" dirty="0" smtClean="0"/>
                <a:t>Hidden </a:t>
              </a:r>
              <a:r>
                <a:rPr lang="en-US" sz="2400" b="1" dirty="0"/>
                <a:t>polls </a:t>
              </a:r>
              <a:r>
                <a:rPr lang="en-US" sz="2400" dirty="0"/>
                <a:t>(control group): </a:t>
              </a:r>
              <a:r>
                <a:rPr lang="en-US" sz="2400" dirty="0" smtClean="0"/>
                <a:t>Respondents </a:t>
              </a:r>
              <a:r>
                <a:rPr lang="en-US" sz="2400" dirty="0"/>
                <a:t>cannot see each other’s responses. 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35" y="21465952"/>
              <a:ext cx="3788761" cy="254203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024" y="21467554"/>
              <a:ext cx="3783987" cy="253882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2479209" y="13835221"/>
            <a:ext cx="6766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Regression results. Dependent variable: poll success</a:t>
            </a:r>
            <a:endParaRPr lang="en-US" sz="2400" b="1" i="1" dirty="0"/>
          </a:p>
        </p:txBody>
      </p:sp>
      <p:sp>
        <p:nvSpPr>
          <p:cNvPr id="126" name="AutoShape 853"/>
          <p:cNvSpPr>
            <a:spLocks noChangeArrowheads="1"/>
          </p:cNvSpPr>
          <p:nvPr/>
        </p:nvSpPr>
        <p:spPr bwMode="auto">
          <a:xfrm>
            <a:off x="11528591" y="16574678"/>
            <a:ext cx="19619879" cy="9546185"/>
          </a:xfrm>
          <a:prstGeom prst="roundRect">
            <a:avLst>
              <a:gd name="adj" fmla="val 6106"/>
            </a:avLst>
          </a:prstGeom>
          <a:noFill/>
          <a:ln w="101600">
            <a:solidFill>
              <a:srgbClr val="4D4D4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6300"/>
          </a:p>
        </p:txBody>
      </p:sp>
      <p:sp>
        <p:nvSpPr>
          <p:cNvPr id="127" name="AutoShape 854"/>
          <p:cNvSpPr>
            <a:spLocks noChangeArrowheads="1"/>
          </p:cNvSpPr>
          <p:nvPr/>
        </p:nvSpPr>
        <p:spPr bwMode="auto">
          <a:xfrm>
            <a:off x="12483749" y="16186432"/>
            <a:ext cx="17430613" cy="1089611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3839369">
              <a:defRPr/>
            </a:pPr>
            <a:r>
              <a:rPr lang="en-US" sz="4375" dirty="0" smtClean="0">
                <a:solidFill>
                  <a:schemeClr val="bg1"/>
                </a:solidFill>
              </a:rPr>
              <a:t>Modeling Event Scheduling</a:t>
            </a:r>
            <a:endParaRPr lang="en-US" sz="4375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479209" y="19654541"/>
            <a:ext cx="7407183" cy="5502864"/>
            <a:chOff x="12608896" y="20069276"/>
            <a:chExt cx="9258878" cy="614709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8896" y="23235422"/>
              <a:ext cx="4699955" cy="29809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463" y="20069276"/>
              <a:ext cx="4623311" cy="298094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4060" y="20069276"/>
              <a:ext cx="4490402" cy="298094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0909" y="23216739"/>
              <a:ext cx="4626865" cy="29809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83750" y="17919086"/>
                <a:ext cx="9655814" cy="4277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Model description</a:t>
                </a:r>
                <a:endParaRPr lang="en-US" sz="24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Fix the number of respondents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, number of slots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sz="2400" dirty="0" smtClean="0"/>
                  <a:t>, and parameters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 smtClean="0"/>
                  <a:t> and positive integer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Respondents </a:t>
                </a:r>
                <a:r>
                  <a:rPr lang="en-US" sz="2400" dirty="0"/>
                  <a:t>arrive sequentially and declare </a:t>
                </a:r>
                <a:r>
                  <a:rPr lang="en-US" sz="2400" dirty="0" smtClean="0"/>
                  <a:t>their binary availability </a:t>
                </a:r>
                <a:r>
                  <a:rPr lang="en-US" sz="2400" dirty="0"/>
                  <a:t>for each </a:t>
                </a:r>
                <a:r>
                  <a:rPr lang="en-US" sz="2400" dirty="0" smtClean="0"/>
                  <a:t>slot.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/>
                  <a:t>R</a:t>
                </a:r>
                <a:r>
                  <a:rPr lang="en-US" sz="2400" dirty="0" smtClean="0"/>
                  <a:t>espondent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/>
                  <a:t>reports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/>
                  <a:t>as available with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p>
                    </m:sSubSup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𝛼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𝑝𝑟𝑒𝑣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p>
                    </m:sSubSup>
                    <m:r>
                      <a:rPr lang="en-US" sz="2400" b="0" i="1" smtClean="0"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𝛼</m:t>
                        </m:r>
                      </m:e>
                    </m:d>
                    <m:sSubSup>
                      <m:sSub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𝑝𝑟𝑒𝑓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𝑠</m:t>
                        </m:r>
                      </m:sub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400" dirty="0" smtClean="0"/>
                  <a:t>. </a:t>
                </a:r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𝑝𝑟𝑒𝑓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𝑠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</m:sup>
                    </m:sSubSup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 smtClean="0"/>
                  <a:t> is the personal preference of respondent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for slot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pPr marL="342900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charset="0"/>
                          </a:rPr>
                          <m:t>𝑝</m:t>
                        </m:r>
                        <m:r>
                          <a:rPr lang="en-US" sz="2400" i="1">
                            <a:latin typeface="Cambria Math" charset="0"/>
                          </a:rPr>
                          <m:t>𝑟𝑒𝑣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/>
                  <a:t>the average fraction of slots that the previous </a:t>
                </a:r>
                <a:r>
                  <a:rPr lang="en-US" sz="2400" i="1" dirty="0"/>
                  <a:t>k </a:t>
                </a:r>
                <a:r>
                  <a:rPr lang="en-US" sz="2400" dirty="0"/>
                  <a:t>respondents marked as </a:t>
                </a:r>
                <a:r>
                  <a:rPr lang="en-US" sz="2400" dirty="0" smtClean="0"/>
                  <a:t>available.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750" y="17919086"/>
                <a:ext cx="9655814" cy="4277581"/>
              </a:xfrm>
              <a:prstGeom prst="rect">
                <a:avLst/>
              </a:prstGeom>
              <a:blipFill rotWithShape="0">
                <a:blip r:embed="rId18"/>
                <a:stretch>
                  <a:fillRect l="-1010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483750" y="21901233"/>
                <a:ext cx="951437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Results</a:t>
                </a:r>
                <a:endParaRPr lang="en-US" sz="24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/>
                  <a:t>S</a:t>
                </a:r>
                <a:r>
                  <a:rPr lang="en-US" sz="2400" dirty="0" smtClean="0"/>
                  <a:t>ocial influence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400" dirty="0" smtClean="0"/>
                  <a:t>) has a </a:t>
                </a:r>
                <a:r>
                  <a:rPr lang="en-US" sz="2400" dirty="0"/>
                  <a:t>slightly negative net impact on </a:t>
                </a:r>
                <a:r>
                  <a:rPr lang="en-US" sz="2400" dirty="0" smtClean="0"/>
                  <a:t>poll success.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/>
                  <a:t>H</a:t>
                </a:r>
                <a:r>
                  <a:rPr lang="en-US" sz="2400" dirty="0" smtClean="0"/>
                  <a:t>iding </a:t>
                </a:r>
                <a:r>
                  <a:rPr lang="en-US" sz="2400" dirty="0"/>
                  <a:t>only those users with very low availability </a:t>
                </a:r>
                <a:r>
                  <a:rPr lang="en-US" sz="2400" dirty="0" smtClean="0"/>
                  <a:t>is </a:t>
                </a:r>
                <a:r>
                  <a:rPr lang="en-US" sz="2400" dirty="0"/>
                  <a:t>more effective than hiding </a:t>
                </a:r>
                <a:r>
                  <a:rPr lang="en-US" sz="2400" dirty="0" smtClean="0"/>
                  <a:t>initial respondents</a:t>
                </a:r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/>
                  <a:t>E</a:t>
                </a:r>
                <a:r>
                  <a:rPr lang="en-US" sz="2400" dirty="0" smtClean="0"/>
                  <a:t>ven </a:t>
                </a:r>
                <a:r>
                  <a:rPr lang="en-US" sz="2400" dirty="0"/>
                  <a:t>for very small 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charset="0"/>
                      </a:rPr>
                      <m:t>τ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such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charset="0"/>
                      </a:rPr>
                      <m:t>τ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= 0.15, the success of the polls exceeds the baseline of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</a:rPr>
                      <m:t> </m:t>
                    </m:r>
                    <m:r>
                      <a:rPr lang="en-US" sz="2400" i="1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400" dirty="0"/>
                  <a:t>= 0. </a:t>
                </a:r>
                <a:r>
                  <a:rPr lang="en-US" sz="2400" dirty="0" smtClean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charset="0"/>
                      </a:rPr>
                      <m:t>τ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= 0.15, less than 5% of the responses are hidden. </a:t>
                </a:r>
                <a:endParaRPr lang="en-US" sz="24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Hiding a </a:t>
                </a:r>
                <a:r>
                  <a:rPr lang="en-US" sz="2400" i="1" dirty="0" smtClean="0"/>
                  <a:t>small </a:t>
                </a:r>
                <a:r>
                  <a:rPr lang="en-US" sz="2400" dirty="0"/>
                  <a:t>number of </a:t>
                </a:r>
                <a:r>
                  <a:rPr lang="en-US" sz="2400" dirty="0" smtClean="0"/>
                  <a:t>responses </a:t>
                </a:r>
                <a:r>
                  <a:rPr lang="en-US" sz="2400" dirty="0"/>
                  <a:t>can be a very effective strategy to mitigate the negative effects of social </a:t>
                </a:r>
                <a:r>
                  <a:rPr lang="en-US" sz="2400" dirty="0" smtClean="0"/>
                  <a:t>influence.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750" y="21901233"/>
                <a:ext cx="9514374" cy="3416320"/>
              </a:xfrm>
              <a:prstGeom prst="rect">
                <a:avLst/>
              </a:prstGeom>
              <a:blipFill rotWithShape="0">
                <a:blip r:embed="rId19"/>
                <a:stretch>
                  <a:fillRect l="-1025" t="-1429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2609327" y="17919086"/>
                <a:ext cx="729105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Interventions</a:t>
                </a:r>
                <a:r>
                  <a:rPr lang="en-US" sz="2400" dirty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Hide the first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𝐼</m:t>
                    </m:r>
                  </m:oMath>
                </a14:m>
                <a:r>
                  <a:rPr lang="en-US" sz="2400" dirty="0"/>
                  <a:t> responses from all respondents.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Hide responses with availability less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charset="0"/>
                      </a:rPr>
                      <m:t>τ</m:t>
                    </m:r>
                  </m:oMath>
                </a14:m>
                <a:r>
                  <a:rPr lang="en-US" sz="2400" dirty="0"/>
                  <a:t> from all respondents.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9327" y="17919086"/>
                <a:ext cx="7291050" cy="1569660"/>
              </a:xfrm>
              <a:prstGeom prst="rect">
                <a:avLst/>
              </a:prstGeom>
              <a:blipFill rotWithShape="0">
                <a:blip r:embed="rId20"/>
                <a:stretch>
                  <a:fillRect l="-1338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utoShape 853"/>
          <p:cNvSpPr>
            <a:spLocks noChangeArrowheads="1"/>
          </p:cNvSpPr>
          <p:nvPr/>
        </p:nvSpPr>
        <p:spPr bwMode="auto">
          <a:xfrm>
            <a:off x="11528591" y="6182830"/>
            <a:ext cx="19619879" cy="9028685"/>
          </a:xfrm>
          <a:prstGeom prst="roundRect">
            <a:avLst>
              <a:gd name="adj" fmla="val 6106"/>
            </a:avLst>
          </a:prstGeom>
          <a:noFill/>
          <a:ln w="101600">
            <a:solidFill>
              <a:srgbClr val="4D4D4D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6300"/>
          </a:p>
        </p:txBody>
      </p:sp>
      <p:sp>
        <p:nvSpPr>
          <p:cNvPr id="62" name="AutoShape 854"/>
          <p:cNvSpPr>
            <a:spLocks noChangeArrowheads="1"/>
          </p:cNvSpPr>
          <p:nvPr/>
        </p:nvSpPr>
        <p:spPr bwMode="auto">
          <a:xfrm>
            <a:off x="12483749" y="5794584"/>
            <a:ext cx="17430613" cy="1030543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3839369">
              <a:defRPr/>
            </a:pPr>
            <a:r>
              <a:rPr lang="en-US" sz="4375" dirty="0" smtClean="0">
                <a:solidFill>
                  <a:schemeClr val="bg1"/>
                </a:solidFill>
              </a:rPr>
              <a:t>Impact of Early Respondents</a:t>
            </a:r>
            <a:endParaRPr lang="en-US" sz="4375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95674" y="17301727"/>
            <a:ext cx="7734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Number of respondents and time </a:t>
            </a:r>
            <a:r>
              <a:rPr lang="en-US" sz="2400" dirty="0" smtClean="0"/>
              <a:t>options in our data  </a:t>
            </a:r>
            <a:r>
              <a:rPr lang="en-US" sz="2400" dirty="0"/>
              <a:t>ranges from 2 to over 100. 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595341" y="25086720"/>
            <a:ext cx="7421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50,000 simulations </a:t>
            </a:r>
            <a:r>
              <a:rPr lang="en-US" sz="2400" dirty="0"/>
              <a:t>with 10 respondents and 10 options</a:t>
            </a:r>
            <a:r>
              <a:rPr lang="en-US" sz="240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68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7949</TotalTime>
  <Words>642</Words>
  <Application>Microsoft Macintosh PowerPoint</Application>
  <PresentationFormat>Custom</PresentationFormat>
  <Paragraphs>79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Cambria Math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Names and Affiliation</dc:title>
  <dc:creator>Daniel</dc:creator>
  <cp:lastModifiedBy>Microsoft Office User</cp:lastModifiedBy>
  <cp:revision>74</cp:revision>
  <cp:lastPrinted>2013-01-23T17:35:09Z</cp:lastPrinted>
  <dcterms:created xsi:type="dcterms:W3CDTF">2013-01-23T00:47:54Z</dcterms:created>
  <dcterms:modified xsi:type="dcterms:W3CDTF">2017-03-14T03:24:23Z</dcterms:modified>
</cp:coreProperties>
</file>