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35" r:id="rId3"/>
    <p:sldId id="513" r:id="rId4"/>
    <p:sldId id="504" r:id="rId5"/>
    <p:sldId id="506" r:id="rId6"/>
    <p:sldId id="507" r:id="rId7"/>
    <p:sldId id="517" r:id="rId8"/>
    <p:sldId id="509" r:id="rId9"/>
    <p:sldId id="518" r:id="rId10"/>
    <p:sldId id="511" r:id="rId11"/>
    <p:sldId id="51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4" autoAdjust="0"/>
    <p:restoredTop sz="91436" autoAdjust="0"/>
  </p:normalViewPr>
  <p:slideViewPr>
    <p:cSldViewPr snapToGrid="0" snapToObjects="1">
      <p:cViewPr>
        <p:scale>
          <a:sx n="92" d="100"/>
          <a:sy n="92" d="100"/>
        </p:scale>
        <p:origin x="1648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3288D-9870-4A4A-915C-FD39BFD2E1E4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20ECA-9044-9949-8F86-F9C63E4EB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6DF9-9682-BB4B-A561-C4666722BAD3}" type="datetimeFigureOut">
              <a:rPr lang="en-US" smtClean="0"/>
              <a:pPr/>
              <a:t>3/13/17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64578-88FA-1D4E-9CAF-948EEC351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05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6CA8F-C1BC-4267-AA98-BD2C55BE4E3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1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318247" y="1352009"/>
            <a:ext cx="8523778" cy="706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 bwMode="auto">
          <a:xfrm>
            <a:off x="318247" y="2125282"/>
            <a:ext cx="8523778" cy="41727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Subhead goes here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D014D-392E-45CE-8381-6F982FF87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18247" y="1352009"/>
            <a:ext cx="8523778" cy="706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18247" y="2125282"/>
            <a:ext cx="8523778" cy="41727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Subhead goes here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660B-3B26-4903-84EB-79ACD6CCBE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18247" y="1352009"/>
            <a:ext cx="8523778" cy="706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18247" y="2125282"/>
            <a:ext cx="8523778" cy="41727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Subhead goes here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9BAEB-2F86-485D-B37E-B0ADDB2D1E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318247" y="1352009"/>
            <a:ext cx="8523778" cy="706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318247" y="2125282"/>
            <a:ext cx="8523778" cy="41727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Subhead goes here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7F8E-8751-4EF1-8A22-2A4091718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2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318247" y="1352009"/>
            <a:ext cx="8523778" cy="706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 bwMode="auto">
          <a:xfrm>
            <a:off x="318247" y="2125282"/>
            <a:ext cx="8523778" cy="41727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Subhead goes here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79AB9-5606-4C34-9B42-BD61DA358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67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18247" y="1352009"/>
            <a:ext cx="8523778" cy="706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318247" y="2125282"/>
            <a:ext cx="8523778" cy="41727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Subhead goes here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28987-35A6-42FB-8822-B454E0ADDC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54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18247" y="1352009"/>
            <a:ext cx="8523778" cy="706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318247" y="2125282"/>
            <a:ext cx="8523778" cy="41727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Subhead goes here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1781-9CCC-4176-86CE-BB634E3E8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61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18247" y="1352009"/>
            <a:ext cx="8523778" cy="706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18247" y="2125282"/>
            <a:ext cx="8523778" cy="41727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Subhead goes here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Goes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FC561-C7E3-4529-BF8D-61BF62C74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18247" y="1352009"/>
            <a:ext cx="8523778" cy="706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18247" y="2125282"/>
            <a:ext cx="8523778" cy="41727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Subhead goes here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Goes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5EFC8-B693-4552-AEC5-0B803F2E7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4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18247" y="1352009"/>
            <a:ext cx="8523778" cy="706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318247" y="2125282"/>
            <a:ext cx="8523778" cy="41727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Subhead goes here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Goes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EEFB9-092C-49F2-8655-0BF4224A0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7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18247" y="1352009"/>
            <a:ext cx="8523778" cy="706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318247" y="2125282"/>
            <a:ext cx="8523778" cy="417274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noProof="0" dirty="0"/>
              <a:t>Subhead goes here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  <a:p>
            <a:pPr lvl="2"/>
            <a:r>
              <a:rPr lang="en-US" noProof="0" dirty="0" smtClean="0"/>
              <a:t>Bullet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Goes Here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B6464-12A5-4EC7-8ED9-B9DF0C462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Goes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Title Goes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52CC1-25AA-E94F-A4EF-8D983E3D9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owerpoint_10x7.5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0" y="1352550"/>
            <a:ext cx="85248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Headline Here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0" y="2125663"/>
            <a:ext cx="85248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 goes here</a:t>
            </a:r>
          </a:p>
          <a:p>
            <a:pPr lvl="2"/>
            <a:r>
              <a:rPr lang="en-US" smtClean="0"/>
              <a:t>Bullet Form</a:t>
            </a:r>
          </a:p>
          <a:p>
            <a:pPr lvl="2"/>
            <a:r>
              <a:rPr lang="en-US" smtClean="0"/>
              <a:t>Bullet Form</a:t>
            </a:r>
          </a:p>
          <a:p>
            <a:pPr lvl="2"/>
            <a:r>
              <a:rPr lang="en-US" smtClean="0"/>
              <a:t>Bullet Form</a:t>
            </a:r>
          </a:p>
          <a:p>
            <a:pPr lvl="2"/>
            <a:r>
              <a:rPr lang="en-US" smtClean="0"/>
              <a:t>Bullet Form</a:t>
            </a:r>
          </a:p>
          <a:p>
            <a:pPr lvl="2"/>
            <a:r>
              <a:rPr lang="en-US" smtClean="0"/>
              <a:t>Bullet Form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500813"/>
            <a:ext cx="3868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Professor Name Here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5488" y="6500813"/>
            <a:ext cx="377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Presentation Title Goes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138" y="6500813"/>
            <a:ext cx="376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EB4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A66F24-839E-4FB5-8781-BEDF3F052D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5251450" y="358775"/>
            <a:ext cx="3679825" cy="438150"/>
          </a:xfrm>
          <a:prstGeom prst="rect">
            <a:avLst/>
          </a:prstGeom>
        </p:spPr>
        <p:txBody>
          <a:bodyPr lIns="130622" tIns="65311" rIns="130622" bIns="65311" anchor="ctr"/>
          <a:lstStyle>
            <a:defPPr>
              <a:defRPr lang="en-US"/>
            </a:defPPr>
            <a:lvl1pPr algn="l" defTabSz="65311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53110" algn="l" defTabSz="6531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306220" algn="l" defTabSz="6531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959331" algn="l" defTabSz="6531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612441" algn="l" defTabSz="6531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265551" algn="l" defTabSz="65311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3918661" algn="l" defTabSz="65311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4571771" algn="l" defTabSz="65311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5224882" algn="l" defTabSz="65311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200" b="1" dirty="0" smtClean="0"/>
              <a:t>4322 North Quad, 105 S. State St.</a:t>
            </a:r>
          </a:p>
          <a:p>
            <a:pPr algn="r">
              <a:defRPr/>
            </a:pPr>
            <a:r>
              <a:rPr lang="en-US" sz="1200" b="1" dirty="0" smtClean="0"/>
              <a:t>Ann Arbor, MI 48109-1285</a:t>
            </a:r>
            <a:endParaRPr lang="en-US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7" Type="http://schemas.openxmlformats.org/officeDocument/2006/relationships/image" Target="../media/image21.png"/><Relationship Id="rId8" Type="http://schemas.openxmlformats.org/officeDocument/2006/relationships/image" Target="../media/image15.emf"/><Relationship Id="rId9" Type="http://schemas.openxmlformats.org/officeDocument/2006/relationships/image" Target="../media/image14.png"/><Relationship Id="rId10" Type="http://schemas.openxmlformats.org/officeDocument/2006/relationships/image" Target="../media/image16.emf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068388"/>
            <a:ext cx="9144000" cy="706437"/>
          </a:xfrm>
        </p:spPr>
        <p:txBody>
          <a:bodyPr/>
          <a:lstStyle/>
          <a:p>
            <a:pPr algn="ctr"/>
            <a:r>
              <a:rPr lang="en-US" sz="3200" dirty="0"/>
              <a:t>The Influence of Early Respondents: Information Cascade Effects in Online Event Scheduling </a:t>
            </a:r>
            <a:r>
              <a:rPr lang="en-US" b="0" dirty="0" smtClean="0"/>
              <a:t> 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47327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Daniel M. Romero</a:t>
            </a:r>
          </a:p>
          <a:p>
            <a:pPr algn="ctr"/>
            <a:r>
              <a:rPr lang="en-US" sz="2800" dirty="0" smtClean="0"/>
              <a:t>School of Information</a:t>
            </a:r>
          </a:p>
          <a:p>
            <a:pPr algn="ctr"/>
            <a:r>
              <a:rPr lang="en-US" sz="2800" dirty="0" smtClean="0"/>
              <a:t>University of Michigan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597" y="5202488"/>
            <a:ext cx="8523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collaboration with</a:t>
            </a:r>
            <a:br>
              <a:rPr lang="en-US" sz="2800" dirty="0" smtClean="0"/>
            </a:br>
            <a:r>
              <a:rPr lang="en-US" sz="2800" dirty="0"/>
              <a:t> Katharina </a:t>
            </a:r>
            <a:r>
              <a:rPr lang="en-US" sz="2800" dirty="0" err="1"/>
              <a:t>Reinecke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Lionel P. Robert Jr. </a:t>
            </a:r>
          </a:p>
          <a:p>
            <a:pPr algn="ctr"/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014D-392E-45CE-8381-6F982FF8758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3412141"/>
            <a:ext cx="1498600" cy="1507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Cascading effects appear to be present in event </a:t>
                </a:r>
                <a:r>
                  <a:rPr lang="en-US" sz="2400" dirty="0" smtClean="0"/>
                  <a:t>scheduling.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We propose a model of event scheduling.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In the model, social </a:t>
                </a:r>
                <a:r>
                  <a:rPr lang="en-US" sz="2400" dirty="0"/>
                  <a:t>influence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/>
                  <a:t>) has a slightly negative net impact on poll success. </a:t>
                </a:r>
              </a:p>
              <a:p>
                <a:endParaRPr lang="en-US" sz="2400" dirty="0" smtClean="0"/>
              </a:p>
              <a:p>
                <a:r>
                  <a:rPr lang="en-US" sz="2400" dirty="0"/>
                  <a:t>Hiding a </a:t>
                </a:r>
                <a:r>
                  <a:rPr lang="en-US" sz="2400" i="1" dirty="0"/>
                  <a:t>small </a:t>
                </a:r>
                <a:r>
                  <a:rPr lang="en-US" sz="2400" dirty="0"/>
                  <a:t>number of responses can be a very effective strategy to mitigate the negative effects of social influence. </a:t>
                </a:r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Early </a:t>
            </a:r>
            <a:r>
              <a:rPr lang="en-US" dirty="0" smtClean="0"/>
              <a:t>Respondents in </a:t>
            </a:r>
            <a:br>
              <a:rPr lang="en-US" dirty="0" smtClean="0"/>
            </a:br>
            <a:r>
              <a:rPr lang="en-US" dirty="0" smtClean="0"/>
              <a:t>Event Scheduling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5835"/>
              </p:ext>
            </p:extLst>
          </p:nvPr>
        </p:nvGraphicFramePr>
        <p:xfrm>
          <a:off x="457200" y="1868055"/>
          <a:ext cx="8229600" cy="1136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60728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Slot 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Slot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Slot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Slot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Slot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Slot 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Slot 7</a:t>
                      </a:r>
                    </a:p>
                  </a:txBody>
                  <a:tcPr anchor="ctr"/>
                </a:tc>
              </a:tr>
              <a:tr h="5287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Bob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2600">
                            <a:tint val="66000"/>
                            <a:satMod val="160000"/>
                          </a:srgbClr>
                        </a:gs>
                        <a:gs pos="50000">
                          <a:srgbClr val="FF2600">
                            <a:tint val="44500"/>
                            <a:satMod val="160000"/>
                          </a:srgbClr>
                        </a:gs>
                        <a:gs pos="100000">
                          <a:srgbClr val="FF26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2600">
                            <a:tint val="66000"/>
                            <a:satMod val="160000"/>
                          </a:srgbClr>
                        </a:gs>
                        <a:gs pos="50000">
                          <a:srgbClr val="FF2600">
                            <a:tint val="44500"/>
                            <a:satMod val="160000"/>
                          </a:srgbClr>
                        </a:gs>
                        <a:gs pos="100000">
                          <a:srgbClr val="FF26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2600">
                            <a:tint val="66000"/>
                            <a:satMod val="160000"/>
                          </a:srgbClr>
                        </a:gs>
                        <a:gs pos="50000">
                          <a:srgbClr val="FF2600">
                            <a:tint val="44500"/>
                            <a:satMod val="160000"/>
                          </a:srgbClr>
                        </a:gs>
                        <a:gs pos="100000">
                          <a:srgbClr val="FF26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2600">
                            <a:tint val="66000"/>
                            <a:satMod val="160000"/>
                          </a:srgbClr>
                        </a:gs>
                        <a:gs pos="50000">
                          <a:srgbClr val="FF2600">
                            <a:tint val="44500"/>
                            <a:satMod val="160000"/>
                          </a:srgbClr>
                        </a:gs>
                        <a:gs pos="100000">
                          <a:srgbClr val="FF26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2600">
                            <a:tint val="66000"/>
                            <a:satMod val="160000"/>
                          </a:srgbClr>
                        </a:gs>
                        <a:gs pos="50000">
                          <a:srgbClr val="FF2600">
                            <a:tint val="44500"/>
                            <a:satMod val="160000"/>
                          </a:srgbClr>
                        </a:gs>
                        <a:gs pos="100000">
                          <a:srgbClr val="FF26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2600">
                            <a:tint val="66000"/>
                            <a:satMod val="160000"/>
                          </a:srgbClr>
                        </a:gs>
                        <a:gs pos="50000">
                          <a:srgbClr val="FF2600">
                            <a:tint val="44500"/>
                            <a:satMod val="160000"/>
                          </a:srgbClr>
                        </a:gs>
                        <a:gs pos="100000">
                          <a:srgbClr val="FF26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9992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Competing Hypotheses: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Respondents will try to adjust their calendars to match Bob’s, making the poll more successful.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Bob’s low availability will give an excuse for other to also report low availability, making the poll less successful.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578711"/>
              </p:ext>
            </p:extLst>
          </p:nvPr>
        </p:nvGraphicFramePr>
        <p:xfrm>
          <a:off x="457200" y="3004123"/>
          <a:ext cx="8229600" cy="528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5287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Alice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3955692"/>
            <a:ext cx="8091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will Bob’s limited availability impact others’ responses?</a:t>
            </a:r>
          </a:p>
        </p:txBody>
      </p:sp>
    </p:spTree>
    <p:extLst>
      <p:ext uri="{BB962C8B-B14F-4D97-AF65-F5344CB8AC3E}">
        <p14:creationId xmlns:p14="http://schemas.microsoft.com/office/powerpoint/2010/main" val="119064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800"/>
            <a:ext cx="8229600" cy="1143000"/>
          </a:xfrm>
        </p:spPr>
        <p:txBody>
          <a:bodyPr/>
          <a:lstStyle/>
          <a:p>
            <a:r>
              <a:rPr lang="en-US" dirty="0" smtClean="0"/>
              <a:t>Doodle Data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358037"/>
            <a:ext cx="4000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Doodle</a:t>
            </a:r>
            <a:r>
              <a:rPr lang="en-US" sz="2400" dirty="0"/>
              <a:t>: A scheduling service that allows groups of people to find a mutually agreeable time to meet.</a:t>
            </a:r>
          </a:p>
          <a:p>
            <a:endParaRPr lang="en-US" sz="2400" dirty="0"/>
          </a:p>
          <a:p>
            <a:r>
              <a:rPr lang="en-US" sz="2400" b="1" dirty="0"/>
              <a:t>Data: </a:t>
            </a:r>
            <a:r>
              <a:rPr lang="en-US" sz="2400" dirty="0" smtClean="0"/>
              <a:t>1.3 million polls </a:t>
            </a:r>
            <a:r>
              <a:rPr lang="en-US" sz="2400" dirty="0"/>
              <a:t>from 190 different countries.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571030"/>
            <a:ext cx="3896165" cy="825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85" y="13835221"/>
            <a:ext cx="4123877" cy="1599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85" y="13987621"/>
            <a:ext cx="4123877" cy="15995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85" y="14140021"/>
            <a:ext cx="4123877" cy="15995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15" y="4181860"/>
            <a:ext cx="5213350" cy="20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Early Respondents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sz="2600" dirty="0"/>
              <a:t>Does the availability of early respondents disproportionally impact the success of a poll</a:t>
            </a:r>
            <a:r>
              <a:rPr lang="en-US" sz="2600" dirty="0" smtClean="0"/>
              <a:t>?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sz="2600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600" b="1" dirty="0"/>
              <a:t>Poll success: </a:t>
            </a:r>
            <a:r>
              <a:rPr lang="en-US" sz="2600" dirty="0"/>
              <a:t>The percentage of participants who are available on the most popular time slot. </a:t>
            </a:r>
            <a:endParaRPr lang="en-US" sz="2600" dirty="0" smtClean="0"/>
          </a:p>
          <a:p>
            <a:pPr marL="0" indent="0" defTabSz="914400">
              <a:spcBef>
                <a:spcPts val="0"/>
              </a:spcBef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We </a:t>
            </a:r>
            <a:r>
              <a:rPr lang="en-US" sz="2600" dirty="0"/>
              <a:t>measure the extent to which early respondents of a poll </a:t>
            </a:r>
            <a:r>
              <a:rPr lang="en-US" sz="2600" i="1" dirty="0"/>
              <a:t> </a:t>
            </a:r>
            <a:r>
              <a:rPr lang="en-US" sz="2600" dirty="0"/>
              <a:t>reported low or high availability in three ways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endParaRPr lang="en-US" sz="2600" dirty="0"/>
          </a:p>
          <a:p>
            <a:pPr>
              <a:buFont typeface="Arial" charset="0"/>
              <a:buChar char="•"/>
            </a:pPr>
            <a:r>
              <a:rPr lang="en-US" sz="2600" dirty="0"/>
              <a:t>Location of the respondent with </a:t>
            </a:r>
            <a:r>
              <a:rPr lang="en-US" sz="2600" b="1" i="1" dirty="0"/>
              <a:t>lowest</a:t>
            </a:r>
            <a:r>
              <a:rPr lang="en-US" sz="2600" dirty="0"/>
              <a:t> availability. 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Location of the respondent with </a:t>
            </a:r>
            <a:r>
              <a:rPr lang="en-US" sz="2600" b="1" i="1" dirty="0"/>
              <a:t>highest</a:t>
            </a:r>
            <a:r>
              <a:rPr lang="en-US" sz="2600" i="1" dirty="0"/>
              <a:t> </a:t>
            </a:r>
            <a:r>
              <a:rPr lang="en-US" sz="2600" dirty="0"/>
              <a:t>availability.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Rank correlation of sequence of availabilities and a monotonically decreasing  sequence.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EEE52CC1-25AA-E94F-A4EF-8D983E3D95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Early Respondents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/>
          <a:stretch/>
        </p:blipFill>
        <p:spPr>
          <a:xfrm>
            <a:off x="3325091" y="1744336"/>
            <a:ext cx="2512994" cy="18381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r="10812"/>
          <a:stretch/>
        </p:blipFill>
        <p:spPr>
          <a:xfrm>
            <a:off x="6248400" y="1703021"/>
            <a:ext cx="2619518" cy="19407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0643" y="3992594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oll </a:t>
            </a:r>
            <a:r>
              <a:rPr lang="en-US" sz="2400" dirty="0"/>
              <a:t>success </a:t>
            </a:r>
            <a:r>
              <a:rPr lang="en-US" sz="2400" b="1" dirty="0"/>
              <a:t>decreases</a:t>
            </a:r>
            <a:r>
              <a:rPr lang="en-US" sz="2400" dirty="0"/>
              <a:t> when </a:t>
            </a:r>
          </a:p>
          <a:p>
            <a:pPr marL="1260475" lvl="1" indent="-457200">
              <a:buFont typeface="+mj-lt"/>
              <a:buAutoNum type="arabicPeriod"/>
            </a:pPr>
            <a:r>
              <a:rPr lang="en-US" sz="2400" dirty="0"/>
              <a:t>response with lowest availability comes early</a:t>
            </a:r>
            <a:r>
              <a:rPr lang="en-US" sz="2400" dirty="0" smtClean="0"/>
              <a:t>,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622755" y="3396314"/>
            <a:ext cx="25768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 smtClean="0"/>
              <a:t>Loc. </a:t>
            </a:r>
            <a:r>
              <a:rPr lang="en-US" sz="2400" i="1" dirty="0"/>
              <a:t>h</a:t>
            </a:r>
            <a:r>
              <a:rPr lang="en-US" sz="2400" i="1" dirty="0" smtClean="0"/>
              <a:t>ighest avail </a:t>
            </a:r>
            <a:endParaRPr lang="en-US" sz="2400" i="1" dirty="0"/>
          </a:p>
        </p:txBody>
      </p:sp>
      <p:sp>
        <p:nvSpPr>
          <p:cNvPr id="11" name="Rectangle 10"/>
          <p:cNvSpPr/>
          <p:nvPr/>
        </p:nvSpPr>
        <p:spPr>
          <a:xfrm>
            <a:off x="6047238" y="3408306"/>
            <a:ext cx="307597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 smtClean="0"/>
              <a:t>Corr. with </a:t>
            </a:r>
            <a:r>
              <a:rPr lang="en-US" sz="2400" i="1" dirty="0" err="1" smtClean="0"/>
              <a:t>desc</a:t>
            </a:r>
            <a:r>
              <a:rPr lang="en-US" sz="2400" i="1" dirty="0" smtClean="0"/>
              <a:t>. </a:t>
            </a:r>
            <a:r>
              <a:rPr lang="en-US" sz="2400" i="1" dirty="0"/>
              <a:t>o</a:t>
            </a:r>
            <a:r>
              <a:rPr lang="en-US" sz="2400" i="1" dirty="0" smtClean="0"/>
              <a:t>rder </a:t>
            </a:r>
            <a:endParaRPr lang="en-US" sz="24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4186" y="999177"/>
            <a:ext cx="3144772" cy="2858803"/>
            <a:chOff x="234186" y="999177"/>
            <a:chExt cx="3144772" cy="28588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55" y="1744586"/>
              <a:ext cx="2686676" cy="18379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97596" y="3396315"/>
              <a:ext cx="238136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i="1" dirty="0" smtClean="0"/>
                <a:t>Loc. </a:t>
              </a:r>
              <a:r>
                <a:rPr lang="en-US" sz="2400" i="1" dirty="0"/>
                <a:t>l</a:t>
              </a:r>
              <a:r>
                <a:rPr lang="en-US" sz="2400" i="1" dirty="0" smtClean="0"/>
                <a:t>owest avail </a:t>
              </a:r>
              <a:endParaRPr lang="en-US" sz="2400" i="1" dirty="0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-725662" y="1959025"/>
              <a:ext cx="238136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i="1" smtClean="0"/>
                <a:t>Poll Success</a:t>
              </a:r>
              <a:endParaRPr lang="en-US" sz="2400" i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78874" y="5294070"/>
            <a:ext cx="9134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lvl="1" indent="-457200">
              <a:buFont typeface="+mj-lt"/>
              <a:buAutoNum type="arabicPeriod" startAt="3"/>
            </a:pPr>
            <a:r>
              <a:rPr lang="en-US" sz="2400"/>
              <a:t>the sequence of availability decreases monotonically.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71055" y="4832276"/>
            <a:ext cx="8632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lvl="1" indent="-457200">
              <a:buFont typeface="+mj-lt"/>
              <a:buAutoNum type="arabicPeriod" startAt="2"/>
            </a:pPr>
            <a:r>
              <a:rPr lang="en-US" sz="2400" dirty="0"/>
              <a:t>response with highest availability comes late, and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5593" y="5894685"/>
            <a:ext cx="8452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Cascading effects appear to be present in event scheduling. </a:t>
            </a:r>
          </a:p>
        </p:txBody>
      </p:sp>
    </p:spTree>
    <p:extLst>
      <p:ext uri="{BB962C8B-B14F-4D97-AF65-F5344CB8AC3E}">
        <p14:creationId xmlns:p14="http://schemas.microsoft.com/office/powerpoint/2010/main" val="8519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Polls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44" y="1795323"/>
            <a:ext cx="2686676" cy="1837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6"/>
          <a:stretch/>
        </p:blipFill>
        <p:spPr>
          <a:xfrm>
            <a:off x="6062304" y="1795323"/>
            <a:ext cx="2866004" cy="1837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22755" y="3396314"/>
            <a:ext cx="25768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 smtClean="0"/>
              <a:t>Loc. </a:t>
            </a:r>
            <a:r>
              <a:rPr lang="en-US" sz="2400" i="1" dirty="0"/>
              <a:t>h</a:t>
            </a:r>
            <a:r>
              <a:rPr lang="en-US" sz="2400" i="1" dirty="0" smtClean="0"/>
              <a:t>ighest avail </a:t>
            </a:r>
            <a:endParaRPr lang="en-US" sz="2400" i="1" dirty="0"/>
          </a:p>
        </p:txBody>
      </p:sp>
      <p:sp>
        <p:nvSpPr>
          <p:cNvPr id="10" name="Rectangle 9"/>
          <p:cNvSpPr/>
          <p:nvPr/>
        </p:nvSpPr>
        <p:spPr>
          <a:xfrm>
            <a:off x="6047238" y="3408306"/>
            <a:ext cx="307597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dirty="0" smtClean="0"/>
              <a:t>Corr. with </a:t>
            </a:r>
            <a:r>
              <a:rPr lang="en-US" sz="2400" i="1" dirty="0" err="1" smtClean="0"/>
              <a:t>desc</a:t>
            </a:r>
            <a:r>
              <a:rPr lang="en-US" sz="2400" i="1" dirty="0" smtClean="0"/>
              <a:t>. </a:t>
            </a:r>
            <a:r>
              <a:rPr lang="en-US" sz="2400" i="1" dirty="0"/>
              <a:t>o</a:t>
            </a:r>
            <a:r>
              <a:rPr lang="en-US" sz="2400" i="1" dirty="0" smtClean="0"/>
              <a:t>rder </a:t>
            </a:r>
            <a:endParaRPr lang="en-US" sz="24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2621" y="999177"/>
            <a:ext cx="3186337" cy="2858803"/>
            <a:chOff x="192621" y="999177"/>
            <a:chExt cx="3186337" cy="28588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43" y="1795323"/>
              <a:ext cx="2698383" cy="18379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97596" y="3396315"/>
              <a:ext cx="238136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i="1" dirty="0" smtClean="0"/>
                <a:t>Loc. </a:t>
              </a:r>
              <a:r>
                <a:rPr lang="en-US" sz="2400" i="1" dirty="0"/>
                <a:t>l</a:t>
              </a:r>
              <a:r>
                <a:rPr lang="en-US" sz="2400" i="1" dirty="0" smtClean="0"/>
                <a:t>owest avail </a:t>
              </a:r>
              <a:endParaRPr lang="en-US" sz="2400" i="1" dirty="0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-767227" y="1959025"/>
              <a:ext cx="238136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i="1" smtClean="0"/>
                <a:t>Poll Success</a:t>
              </a:r>
              <a:endParaRPr lang="en-US" sz="2400" i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66788" y="432833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rends </a:t>
            </a:r>
            <a:r>
              <a:rPr lang="en-US" sz="2400" dirty="0"/>
              <a:t>largely disappear in the </a:t>
            </a:r>
            <a:r>
              <a:rPr lang="en-US" sz="2400" dirty="0" smtClean="0"/>
              <a:t>hidden polls.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Effects depend on users being able to observe others’ responses.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00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Scheduling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61650"/>
                <a:ext cx="8229600" cy="374765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Model description</a:t>
                </a:r>
                <a:endParaRPr lang="en-US" sz="2400" dirty="0"/>
              </a:p>
              <a:p>
                <a:pPr>
                  <a:buFont typeface="Arial" charset="0"/>
                  <a:buChar char="•"/>
                </a:pPr>
                <a:r>
                  <a:rPr lang="en-US" sz="2400" dirty="0"/>
                  <a:t>Fix the number of respondents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400" dirty="0"/>
                  <a:t>, number of slots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400" dirty="0"/>
                  <a:t>, and parameters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𝛼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/>
                  <a:t> and positive integer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400" dirty="0"/>
                  <a:t>Respondents arrive sequentially and declare their binary availability for each slot. 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400" dirty="0"/>
                  <a:t>Respondent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reports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as available with </a:t>
                </a:r>
                <a:r>
                  <a:rPr lang="en-US" sz="2400" dirty="0" smtClean="0"/>
                  <a:t>probability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𝑠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p>
                    </m:sSub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𝛼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</a:rPr>
                          <m:t>𝑝𝑟𝑒𝑣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p>
                    </m:sSubSup>
                    <m:r>
                      <a:rPr lang="en-US" sz="2400" i="1"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1−</m:t>
                        </m:r>
                        <m:r>
                          <a:rPr lang="en-US" sz="2400" i="1">
                            <a:latin typeface="Cambria Math" charset="0"/>
                          </a:rPr>
                          <m:t>𝛼</m:t>
                        </m:r>
                      </m:e>
                    </m:d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𝑝𝑟𝑒𝑓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𝑠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>
                  <a:buFont typeface="Arial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61650"/>
                <a:ext cx="8229600" cy="3747655"/>
              </a:xfrm>
              <a:blipFill rotWithShape="0">
                <a:blip r:embed="rId2"/>
                <a:stretch>
                  <a:fillRect l="-1111" t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941616" y="4433450"/>
            <a:ext cx="1877294" cy="1997075"/>
            <a:chOff x="3941616" y="4572000"/>
            <a:chExt cx="1877294" cy="1997075"/>
          </a:xfrm>
        </p:grpSpPr>
        <p:cxnSp>
          <p:nvCxnSpPr>
            <p:cNvPr id="7" name="Straight Arrow Connector 6"/>
            <p:cNvCxnSpPr>
              <a:endCxn id="10" idx="0"/>
            </p:cNvCxnSpPr>
            <p:nvPr/>
          </p:nvCxnSpPr>
          <p:spPr>
            <a:xfrm>
              <a:off x="4876800" y="4572000"/>
              <a:ext cx="3463" cy="42741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941616" y="4999415"/>
                  <a:ext cx="1877294" cy="1569660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the personal preference of respondent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latin typeface="Cambria Math" charset="0"/>
                        </a:rPr>
                        <m:t>𝑖</m:t>
                      </m:r>
                    </m:oMath>
                  </a14:m>
                  <a:r>
                    <a:rPr lang="en-US" sz="2400" dirty="0"/>
                    <a:t> for slot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latin typeface="Cambria Math" charset="0"/>
                        </a:rPr>
                        <m:t>𝑠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1616" y="4999415"/>
                  <a:ext cx="1877294" cy="15696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839" t="-2692" r="-6774" b="-7308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1728353" y="4433450"/>
            <a:ext cx="1877294" cy="1997075"/>
            <a:chOff x="3941616" y="4572000"/>
            <a:chExt cx="1877294" cy="199707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4876800" y="4572000"/>
              <a:ext cx="3463" cy="42741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941616" y="4999415"/>
              <a:ext cx="1877294" cy="156966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/>
                <a:t>average </a:t>
              </a:r>
              <a:r>
                <a:rPr lang="en-US" sz="2400" dirty="0" smtClean="0"/>
                <a:t>availability of previous </a:t>
              </a:r>
              <a:r>
                <a:rPr lang="en-US" sz="2400" i="1" dirty="0"/>
                <a:t>k </a:t>
              </a:r>
              <a:r>
                <a:rPr lang="en-US" sz="2400" dirty="0" smtClean="0"/>
                <a:t>respondents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04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Social Influence on </a:t>
            </a:r>
            <a:br>
              <a:rPr lang="en-US" dirty="0" smtClean="0"/>
            </a:br>
            <a:r>
              <a:rPr lang="en-US" dirty="0" smtClean="0"/>
              <a:t>Poll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82" y="1892299"/>
            <a:ext cx="4620979" cy="3067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7200" y="5151815"/>
                <a:ext cx="82296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Social influence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/>
                  <a:t>) has a slightly negative net impact on poll success. </a:t>
                </a:r>
              </a:p>
              <a:p>
                <a:endParaRPr lang="en-US" sz="2400" dirty="0"/>
              </a:p>
              <a:p>
                <a:pPr marL="342900" indent="-342900">
                  <a:buFont typeface="Arial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51815"/>
                <a:ext cx="822960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111" t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68034" y="4594205"/>
                <a:ext cx="318516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i="1" dirty="0" smtClean="0"/>
                  <a:t> social influence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i="1" dirty="0" smtClean="0"/>
                  <a:t>)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034" y="4594205"/>
                <a:ext cx="318516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6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 rot="16200000">
            <a:off x="994876" y="2660259"/>
            <a:ext cx="238136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i="1" smtClean="0"/>
              <a:t>Poll Success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591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2CC1-25AA-E94F-A4EF-8D983E3D95C9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1251382"/>
                <a:ext cx="79802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Hide </a:t>
                </a:r>
                <a:r>
                  <a:rPr lang="en-US" sz="2400" dirty="0"/>
                  <a:t>the first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sz="2400" dirty="0"/>
                  <a:t> responses from all respondents.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Hide </a:t>
                </a:r>
                <a:r>
                  <a:rPr lang="en-US" sz="2400" dirty="0" smtClean="0"/>
                  <a:t>all responses </a:t>
                </a:r>
                <a:r>
                  <a:rPr lang="en-US" sz="2400" dirty="0"/>
                  <a:t>with availability less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charset="0"/>
                      </a:rPr>
                      <m:t>τ</m:t>
                    </m:r>
                    <m:r>
                      <a:rPr lang="en-US" sz="2400" b="0" i="1" smtClean="0">
                        <a:latin typeface="Cambria Math" charset="0"/>
                      </a:rPr>
                      <m:t>.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51382"/>
                <a:ext cx="7980218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222" t="-13139" b="-7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209" y="22488869"/>
            <a:ext cx="3760005" cy="2668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703" y="19654541"/>
            <a:ext cx="3698689" cy="2668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200" y="4646774"/>
                <a:ext cx="82296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Hiding </a:t>
                </a:r>
                <a:r>
                  <a:rPr lang="en-US" sz="2400" dirty="0" smtClean="0"/>
                  <a:t>users </a:t>
                </a:r>
                <a:r>
                  <a:rPr lang="en-US" sz="2400" dirty="0"/>
                  <a:t>with very low availability is more effective than hiding initial respondents.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/>
                  <a:t>Even for very small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charset="0"/>
                      </a:rPr>
                      <m:t>τ</m:t>
                    </m:r>
                  </m:oMath>
                </a14:m>
                <a:r>
                  <a:rPr lang="en-US" sz="2400" dirty="0"/>
                  <a:t>, such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charset="0"/>
                      </a:rPr>
                      <m:t>τ</m:t>
                    </m:r>
                  </m:oMath>
                </a14:m>
                <a:r>
                  <a:rPr lang="en-US" sz="2400" dirty="0"/>
                  <a:t> = 0.15, the success of the polls exceeds the baseline of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charset="0"/>
                      </a:rPr>
                      <m:t> </m:t>
                    </m:r>
                    <m:r>
                      <a:rPr lang="en-US" sz="2400" i="1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400" dirty="0"/>
                  <a:t>= 0. </a:t>
                </a:r>
                <a:endParaRPr lang="en-US" sz="24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charset="0"/>
                      </a:rPr>
                      <m:t>τ</m:t>
                    </m:r>
                  </m:oMath>
                </a14:m>
                <a:r>
                  <a:rPr lang="en-US" sz="2400" dirty="0"/>
                  <a:t> = 0.15, less than 5% of the responses are hidden.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46774"/>
                <a:ext cx="8229600" cy="1938992"/>
              </a:xfrm>
              <a:prstGeom prst="rect">
                <a:avLst/>
              </a:prstGeom>
              <a:blipFill rotWithShape="0">
                <a:blip r:embed="rId7"/>
                <a:stretch>
                  <a:fillRect l="-963" t="-2516" r="-1630" b="-1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71056" y="2301750"/>
            <a:ext cx="3608652" cy="2418598"/>
            <a:chOff x="471056" y="2301750"/>
            <a:chExt cx="3608652" cy="24185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44" y="2357171"/>
              <a:ext cx="3403664" cy="21945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405583" y="4258683"/>
                  <a:ext cx="53157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charset="0"/>
                          </a:rPr>
                          <m:t>𝐼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583" y="4258683"/>
                  <a:ext cx="531579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 rot="16200000">
              <a:off x="-202475" y="2975281"/>
              <a:ext cx="180872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i="1" smtClean="0"/>
                <a:t>Poll Success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15422" y="2329956"/>
            <a:ext cx="3691977" cy="2388629"/>
            <a:chOff x="4215422" y="2329956"/>
            <a:chExt cx="3691977" cy="23886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309" y="2349979"/>
              <a:ext cx="3460090" cy="219456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rot="16200000">
              <a:off x="3556243" y="2989135"/>
              <a:ext cx="178002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i="1" smtClean="0"/>
                <a:t>Poll Success</a:t>
              </a:r>
              <a:endParaRPr lang="en-US" sz="24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263622" y="4256920"/>
                  <a:ext cx="44198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1">
                            <a:latin typeface="Cambria Math" charset="0"/>
                          </a:rPr>
                          <m:t>τ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3622" y="4256920"/>
                  <a:ext cx="441981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09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53494</TotalTime>
  <Words>563</Words>
  <Application>Microsoft Macintosh PowerPoint</Application>
  <PresentationFormat>On-screen Show (4:3)</PresentationFormat>
  <Paragraphs>106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Cambria Math</vt:lpstr>
      <vt:lpstr>MS PGothic</vt:lpstr>
      <vt:lpstr>ＭＳ Ｐゴシック</vt:lpstr>
      <vt:lpstr>Arial</vt:lpstr>
      <vt:lpstr>Office Theme</vt:lpstr>
      <vt:lpstr>1_Office Theme</vt:lpstr>
      <vt:lpstr>The Influence of Early Respondents: Information Cascade Effects in Online Event Scheduling   </vt:lpstr>
      <vt:lpstr>Impact of Early Respondents in  Event Scheduling </vt:lpstr>
      <vt:lpstr>Doodle Data</vt:lpstr>
      <vt:lpstr>Impact of Early Respondents</vt:lpstr>
      <vt:lpstr>Impact of Early Respondents</vt:lpstr>
      <vt:lpstr>Hidden Polls </vt:lpstr>
      <vt:lpstr>Event Scheduling Model</vt:lpstr>
      <vt:lpstr>Effect of Social Influence on  Poll Success</vt:lpstr>
      <vt:lpstr>Interventions</vt:lpstr>
      <vt:lpstr>Conclusion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</dc:creator>
  <cp:lastModifiedBy>Microsoft Office User</cp:lastModifiedBy>
  <cp:revision>184</cp:revision>
  <dcterms:created xsi:type="dcterms:W3CDTF">2014-10-17T07:31:53Z</dcterms:created>
  <dcterms:modified xsi:type="dcterms:W3CDTF">2017-03-14T03:23:09Z</dcterms:modified>
</cp:coreProperties>
</file>