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2004000" cy="27432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4876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876800" latinLnBrk="0">
      <a:defRPr sz="7400">
        <a:latin typeface="+mj-lt"/>
        <a:ea typeface="+mj-ea"/>
        <a:cs typeface="+mj-cs"/>
        <a:sym typeface="Arial"/>
      </a:defRPr>
    </a:lvl1pPr>
    <a:lvl2pPr indent="228600" defTabSz="4876800" latinLnBrk="0">
      <a:defRPr sz="7400">
        <a:latin typeface="+mj-lt"/>
        <a:ea typeface="+mj-ea"/>
        <a:cs typeface="+mj-cs"/>
        <a:sym typeface="Arial"/>
      </a:defRPr>
    </a:lvl2pPr>
    <a:lvl3pPr indent="457200" defTabSz="4876800" latinLnBrk="0">
      <a:defRPr sz="7400">
        <a:latin typeface="+mj-lt"/>
        <a:ea typeface="+mj-ea"/>
        <a:cs typeface="+mj-cs"/>
        <a:sym typeface="Arial"/>
      </a:defRPr>
    </a:lvl3pPr>
    <a:lvl4pPr indent="685800" defTabSz="4876800" latinLnBrk="0">
      <a:defRPr sz="7400">
        <a:latin typeface="+mj-lt"/>
        <a:ea typeface="+mj-ea"/>
        <a:cs typeface="+mj-cs"/>
        <a:sym typeface="Arial"/>
      </a:defRPr>
    </a:lvl4pPr>
    <a:lvl5pPr indent="914400" defTabSz="4876800" latinLnBrk="0">
      <a:defRPr sz="7400">
        <a:latin typeface="+mj-lt"/>
        <a:ea typeface="+mj-ea"/>
        <a:cs typeface="+mj-cs"/>
        <a:sym typeface="Arial"/>
      </a:defRPr>
    </a:lvl5pPr>
    <a:lvl6pPr indent="1143000" defTabSz="4876800" latinLnBrk="0">
      <a:defRPr sz="7400">
        <a:latin typeface="+mj-lt"/>
        <a:ea typeface="+mj-ea"/>
        <a:cs typeface="+mj-cs"/>
        <a:sym typeface="Arial"/>
      </a:defRPr>
    </a:lvl6pPr>
    <a:lvl7pPr indent="1371600" defTabSz="4876800" latinLnBrk="0">
      <a:defRPr sz="7400">
        <a:latin typeface="+mj-lt"/>
        <a:ea typeface="+mj-ea"/>
        <a:cs typeface="+mj-cs"/>
        <a:sym typeface="Arial"/>
      </a:defRPr>
    </a:lvl7pPr>
    <a:lvl8pPr indent="1600200" defTabSz="4876800" latinLnBrk="0">
      <a:defRPr sz="7400">
        <a:latin typeface="+mj-lt"/>
        <a:ea typeface="+mj-ea"/>
        <a:cs typeface="+mj-cs"/>
        <a:sym typeface="Arial"/>
      </a:defRPr>
    </a:lvl8pPr>
    <a:lvl9pPr indent="1828800" defTabSz="4876800" latinLnBrk="0">
      <a:defRPr sz="7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1090949" y="8586312"/>
            <a:ext cx="29822103" cy="6872251"/>
          </a:xfrm>
          <a:prstGeom prst="rect">
            <a:avLst/>
          </a:prstGeom>
        </p:spPr>
        <p:txBody>
          <a:bodyPr/>
          <a:lstStyle>
            <a:lvl1pPr>
              <a:defRPr sz="64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1090949" y="15747662"/>
            <a:ext cx="29822103" cy="4552802"/>
          </a:xfrm>
          <a:prstGeom prst="rect">
            <a:avLst/>
          </a:prstGeom>
        </p:spPr>
        <p:txBody>
          <a:bodyPr/>
          <a:lstStyle>
            <a:lvl1pPr marL="1943100" indent="-1828800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●"/>
              <a:defRPr sz="9600"/>
            </a:lvl1pPr>
            <a:lvl2pPr marL="2774041" indent="-2177141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○"/>
              <a:defRPr sz="9600"/>
            </a:lvl2pPr>
            <a:lvl3pPr marL="3231241" indent="-2177141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■"/>
              <a:defRPr sz="9600"/>
            </a:lvl3pPr>
            <a:lvl4pPr marL="3688443" indent="-2177143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●"/>
              <a:defRPr sz="9600"/>
            </a:lvl4pPr>
            <a:lvl5pPr marL="4145643" indent="-2177143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○"/>
              <a:defRPr sz="9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sz="half" idx="1"/>
          </p:nvPr>
        </p:nvSpPr>
        <p:spPr>
          <a:xfrm>
            <a:off x="2399512" y="9917494"/>
            <a:ext cx="27204452" cy="10799252"/>
          </a:xfrm>
          <a:prstGeom prst="rect">
            <a:avLst/>
          </a:prstGeom>
        </p:spPr>
        <p:txBody>
          <a:bodyPr lIns="0" tIns="0" rIns="0" bIns="0" anchor="ctr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2399512" y="9917494"/>
            <a:ext cx="27204452" cy="1079925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2399512" y="9917494"/>
            <a:ext cx="13276201" cy="1079925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Google Shape;66;p17"/>
          <p:cNvSpPr txBox="1"/>
          <p:nvPr>
            <p:ph type="body" sz="quarter" idx="13"/>
          </p:nvPr>
        </p:nvSpPr>
        <p:spPr>
          <a:xfrm>
            <a:off x="16339574" y="9917494"/>
            <a:ext cx="13276200" cy="1079925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ody Level One…"/>
          <p:cNvSpPr txBox="1"/>
          <p:nvPr>
            <p:ph type="body" idx="1"/>
          </p:nvPr>
        </p:nvSpPr>
        <p:spPr>
          <a:xfrm>
            <a:off x="2399512" y="6313892"/>
            <a:ext cx="27204452" cy="13916700"/>
          </a:xfrm>
          <a:prstGeom prst="rect">
            <a:avLst/>
          </a:prstGeom>
        </p:spPr>
        <p:txBody>
          <a:bodyPr lIns="0" tIns="0" rIns="0" bIns="0" anchor="ctr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2399512" y="9917494"/>
            <a:ext cx="13276201" cy="515130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Google Shape;74;p20"/>
          <p:cNvSpPr txBox="1"/>
          <p:nvPr>
            <p:ph type="body" sz="quarter" idx="13"/>
          </p:nvPr>
        </p:nvSpPr>
        <p:spPr>
          <a:xfrm>
            <a:off x="16339574" y="9917494"/>
            <a:ext cx="13276200" cy="1079925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61" name="Google Shape;75;p20"/>
          <p:cNvSpPr txBox="1"/>
          <p:nvPr>
            <p:ph type="body" sz="quarter" idx="14"/>
          </p:nvPr>
        </p:nvSpPr>
        <p:spPr>
          <a:xfrm>
            <a:off x="2399511" y="15558157"/>
            <a:ext cx="13276199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2399512" y="9917494"/>
            <a:ext cx="13276201" cy="1079925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Google Shape;79;p21"/>
          <p:cNvSpPr txBox="1"/>
          <p:nvPr>
            <p:ph type="body" sz="quarter" idx="13"/>
          </p:nvPr>
        </p:nvSpPr>
        <p:spPr>
          <a:xfrm>
            <a:off x="16339574" y="9917494"/>
            <a:ext cx="13276200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72" name="Google Shape;80;p21"/>
          <p:cNvSpPr txBox="1"/>
          <p:nvPr>
            <p:ph type="body" sz="quarter" idx="14"/>
          </p:nvPr>
        </p:nvSpPr>
        <p:spPr>
          <a:xfrm>
            <a:off x="16339574" y="15558157"/>
            <a:ext cx="13276200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090949" y="12242848"/>
            <a:ext cx="29822103" cy="2946302"/>
          </a:xfrm>
          <a:prstGeom prst="rect">
            <a:avLst/>
          </a:prstGeom>
        </p:spPr>
        <p:txBody>
          <a:bodyPr anchor="ctr"/>
          <a:lstStyle>
            <a:lvl1pPr>
              <a:defRPr sz="192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2399512" y="9917494"/>
            <a:ext cx="13276201" cy="515130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Google Shape;84;p22"/>
          <p:cNvSpPr txBox="1"/>
          <p:nvPr>
            <p:ph type="body" sz="quarter" idx="13"/>
          </p:nvPr>
        </p:nvSpPr>
        <p:spPr>
          <a:xfrm>
            <a:off x="16339574" y="9917494"/>
            <a:ext cx="13276200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83" name="Google Shape;85;p22"/>
          <p:cNvSpPr txBox="1"/>
          <p:nvPr>
            <p:ph type="body" sz="quarter" idx="14"/>
          </p:nvPr>
        </p:nvSpPr>
        <p:spPr>
          <a:xfrm>
            <a:off x="2399512" y="15558157"/>
            <a:ext cx="27204452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2399512" y="9917494"/>
            <a:ext cx="27204452" cy="515130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Google Shape;89;p23"/>
          <p:cNvSpPr txBox="1"/>
          <p:nvPr>
            <p:ph type="body" sz="quarter" idx="13"/>
          </p:nvPr>
        </p:nvSpPr>
        <p:spPr>
          <a:xfrm>
            <a:off x="2399512" y="15558157"/>
            <a:ext cx="27204452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sz="quarter" idx="1"/>
          </p:nvPr>
        </p:nvSpPr>
        <p:spPr>
          <a:xfrm>
            <a:off x="2399512" y="9917494"/>
            <a:ext cx="13276201" cy="515130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Google Shape;93;p24"/>
          <p:cNvSpPr txBox="1"/>
          <p:nvPr>
            <p:ph type="body" sz="quarter" idx="13"/>
          </p:nvPr>
        </p:nvSpPr>
        <p:spPr>
          <a:xfrm>
            <a:off x="16339574" y="9917494"/>
            <a:ext cx="13276200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04" name="Google Shape;94;p24"/>
          <p:cNvSpPr txBox="1"/>
          <p:nvPr>
            <p:ph type="body" sz="quarter" idx="14"/>
          </p:nvPr>
        </p:nvSpPr>
        <p:spPr>
          <a:xfrm>
            <a:off x="2399511" y="15558157"/>
            <a:ext cx="13276199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05" name="Google Shape;95;p24"/>
          <p:cNvSpPr txBox="1"/>
          <p:nvPr>
            <p:ph type="body" sz="quarter" idx="15"/>
          </p:nvPr>
        </p:nvSpPr>
        <p:spPr>
          <a:xfrm>
            <a:off x="16339574" y="15558157"/>
            <a:ext cx="13276200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/>
          <p:nvPr>
            <p:ph type="title"/>
          </p:nvPr>
        </p:nvSpPr>
        <p:spPr>
          <a:xfrm>
            <a:off x="2399512" y="6313892"/>
            <a:ext cx="27204452" cy="3001952"/>
          </a:xfrm>
          <a:prstGeom prst="rect">
            <a:avLst/>
          </a:prstGeom>
        </p:spPr>
        <p:txBody>
          <a:bodyPr lIns="102725" tIns="102725" rIns="102725" bIns="102725" anchor="ctr"/>
          <a:lstStyle>
            <a:lvl1pPr algn="l"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214" name="Body Level One…"/>
          <p:cNvSpPr txBox="1"/>
          <p:nvPr>
            <p:ph type="body" sz="quarter" idx="1"/>
          </p:nvPr>
        </p:nvSpPr>
        <p:spPr>
          <a:xfrm>
            <a:off x="2399512" y="9917494"/>
            <a:ext cx="8760152" cy="5151302"/>
          </a:xfrm>
          <a:prstGeom prst="rect">
            <a:avLst/>
          </a:prstGeom>
        </p:spPr>
        <p:txBody>
          <a:bodyPr lIns="102725" tIns="102725" rIns="102725" bIns="102725"/>
          <a:lstStyle>
            <a:lvl1pPr marL="990600" indent="-762000" algn="l">
              <a:defRPr sz="1600">
                <a:solidFill>
                  <a:srgbClr val="000000"/>
                </a:solidFill>
              </a:defRPr>
            </a:lvl1pPr>
            <a:lvl2pPr marL="990600" indent="-304800" algn="l">
              <a:defRPr sz="1600">
                <a:solidFill>
                  <a:srgbClr val="000000"/>
                </a:solidFill>
              </a:defRPr>
            </a:lvl2pPr>
            <a:lvl3pPr marL="990600" indent="152400" algn="l">
              <a:defRPr sz="1600">
                <a:solidFill>
                  <a:srgbClr val="000000"/>
                </a:solidFill>
              </a:defRPr>
            </a:lvl3pPr>
            <a:lvl4pPr marL="990600" indent="228600" algn="l">
              <a:defRPr sz="1600">
                <a:solidFill>
                  <a:srgbClr val="000000"/>
                </a:solidFill>
              </a:defRPr>
            </a:lvl4pPr>
            <a:lvl5pPr marL="990600" indent="228600" algn="l"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Google Shape;99;p25"/>
          <p:cNvSpPr txBox="1"/>
          <p:nvPr>
            <p:ph type="body" sz="quarter" idx="13"/>
          </p:nvPr>
        </p:nvSpPr>
        <p:spPr>
          <a:xfrm>
            <a:off x="11597775" y="9917494"/>
            <a:ext cx="8760152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16" name="Google Shape;100;p25"/>
          <p:cNvSpPr txBox="1"/>
          <p:nvPr>
            <p:ph type="body" sz="quarter" idx="14"/>
          </p:nvPr>
        </p:nvSpPr>
        <p:spPr>
          <a:xfrm>
            <a:off x="20795775" y="9917494"/>
            <a:ext cx="8760153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17" name="Google Shape;101;p25"/>
          <p:cNvSpPr txBox="1"/>
          <p:nvPr>
            <p:ph type="body" sz="quarter" idx="15"/>
          </p:nvPr>
        </p:nvSpPr>
        <p:spPr>
          <a:xfrm>
            <a:off x="2399511" y="15558157"/>
            <a:ext cx="8760153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18" name="Google Shape;102;p25"/>
          <p:cNvSpPr txBox="1"/>
          <p:nvPr>
            <p:ph type="body" sz="quarter" idx="16"/>
          </p:nvPr>
        </p:nvSpPr>
        <p:spPr>
          <a:xfrm>
            <a:off x="11597775" y="15558157"/>
            <a:ext cx="8760152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19" name="Google Shape;103;p25"/>
          <p:cNvSpPr txBox="1"/>
          <p:nvPr>
            <p:ph type="body" sz="quarter" idx="17"/>
          </p:nvPr>
        </p:nvSpPr>
        <p:spPr>
          <a:xfrm>
            <a:off x="20795775" y="15558157"/>
            <a:ext cx="8760153" cy="5151302"/>
          </a:xfrm>
          <a:prstGeom prst="rect">
            <a:avLst/>
          </a:prstGeom>
        </p:spPr>
        <p:txBody>
          <a:bodyPr lIns="102725" tIns="102725" rIns="102725" bIns="102725"/>
          <a:lstStyle/>
          <a:p>
            <a:pPr/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21548960" y="20710109"/>
            <a:ext cx="1387241" cy="13803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1090949" y="6272462"/>
            <a:ext cx="29822103" cy="2004452"/>
          </a:xfrm>
          <a:prstGeom prst="rect">
            <a:avLst/>
          </a:prstGeom>
        </p:spPr>
        <p:txBody>
          <a:bodyPr anchor="t"/>
          <a:lstStyle>
            <a:lvl1pPr algn="l">
              <a:defRPr sz="14800"/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1090949" y="8748537"/>
            <a:ext cx="29822103" cy="11957402"/>
          </a:xfrm>
          <a:prstGeom prst="rect">
            <a:avLst/>
          </a:prstGeom>
        </p:spPr>
        <p:txBody>
          <a:bodyPr/>
          <a:lstStyle>
            <a:lvl1pPr marL="1943100" indent="-1828800" algn="l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●"/>
              <a:defRPr sz="9600"/>
            </a:lvl1pPr>
            <a:lvl2pPr marL="2774041" indent="-2177141" algn="l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○"/>
              <a:defRPr sz="9600"/>
            </a:lvl2pPr>
            <a:lvl3pPr marL="3231241" indent="-2177141" algn="l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■"/>
              <a:defRPr sz="9600"/>
            </a:lvl3pPr>
            <a:lvl4pPr marL="3688443" indent="-2177143" algn="l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●"/>
              <a:defRPr sz="9600"/>
            </a:lvl4pPr>
            <a:lvl5pPr marL="4145643" indent="-2177143" algn="l">
              <a:lnSpc>
                <a:spcPct val="115000"/>
              </a:lnSpc>
              <a:buClr>
                <a:srgbClr val="585858"/>
              </a:buClr>
              <a:buSzPts val="9600"/>
              <a:buFont typeface="Arial"/>
              <a:buChar char="○"/>
              <a:defRPr sz="9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1090949" y="6272462"/>
            <a:ext cx="29822103" cy="2004452"/>
          </a:xfrm>
          <a:prstGeom prst="rect">
            <a:avLst/>
          </a:prstGeom>
        </p:spPr>
        <p:txBody>
          <a:bodyPr anchor="t"/>
          <a:lstStyle>
            <a:lvl1pPr algn="l">
              <a:defRPr sz="148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1090949" y="8748537"/>
            <a:ext cx="13999653" cy="11957402"/>
          </a:xfrm>
          <a:prstGeom prst="rect">
            <a:avLst/>
          </a:prstGeom>
        </p:spPr>
        <p:txBody>
          <a:bodyPr/>
          <a:lstStyle>
            <a:lvl1pPr marL="1817914" indent="-1678214" algn="l">
              <a:lnSpc>
                <a:spcPct val="115000"/>
              </a:lnSpc>
              <a:buClr>
                <a:srgbClr val="585858"/>
              </a:buClr>
              <a:buSzPts val="7400"/>
              <a:buFont typeface="Arial"/>
              <a:buChar char="●"/>
              <a:defRPr sz="7400"/>
            </a:lvl1pPr>
            <a:lvl2pPr marL="2489200" indent="-1879600" algn="l">
              <a:lnSpc>
                <a:spcPct val="115000"/>
              </a:lnSpc>
              <a:buClr>
                <a:srgbClr val="585858"/>
              </a:buClr>
              <a:buSzPts val="7400"/>
              <a:buFont typeface="Arial"/>
              <a:buChar char="○"/>
              <a:defRPr sz="7400"/>
            </a:lvl2pPr>
            <a:lvl3pPr marL="2946400" indent="-1879600" algn="l">
              <a:lnSpc>
                <a:spcPct val="115000"/>
              </a:lnSpc>
              <a:buClr>
                <a:srgbClr val="585858"/>
              </a:buClr>
              <a:buSzPts val="7400"/>
              <a:buFont typeface="Arial"/>
              <a:buChar char="■"/>
              <a:defRPr sz="7400"/>
            </a:lvl3pPr>
            <a:lvl4pPr marL="3403600" indent="-1879600" algn="l">
              <a:lnSpc>
                <a:spcPct val="115000"/>
              </a:lnSpc>
              <a:buClr>
                <a:srgbClr val="585858"/>
              </a:buClr>
              <a:buSzPts val="7400"/>
              <a:buFont typeface="Arial"/>
              <a:buChar char="●"/>
              <a:defRPr sz="7400"/>
            </a:lvl4pPr>
            <a:lvl5pPr marL="3860800" indent="-1879600" algn="l">
              <a:lnSpc>
                <a:spcPct val="115000"/>
              </a:lnSpc>
              <a:buClr>
                <a:srgbClr val="585858"/>
              </a:buClr>
              <a:buSzPts val="7400"/>
              <a:buFont typeface="Arial"/>
              <a:buChar char="○"/>
              <a:defRPr sz="7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quarter" idx="13"/>
          </p:nvPr>
        </p:nvSpPr>
        <p:spPr>
          <a:xfrm>
            <a:off x="16913400" y="8748537"/>
            <a:ext cx="13999653" cy="11957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090949" y="6272462"/>
            <a:ext cx="29822103" cy="2004452"/>
          </a:xfrm>
          <a:prstGeom prst="rect">
            <a:avLst/>
          </a:prstGeom>
        </p:spPr>
        <p:txBody>
          <a:bodyPr anchor="t"/>
          <a:lstStyle>
            <a:lvl1pPr algn="l">
              <a:defRPr sz="14800"/>
            </a:lvl1pPr>
          </a:lstStyle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1090949" y="6659474"/>
            <a:ext cx="9828002" cy="2644952"/>
          </a:xfrm>
          <a:prstGeom prst="rect">
            <a:avLst/>
          </a:prstGeom>
        </p:spPr>
        <p:txBody>
          <a:bodyPr/>
          <a:lstStyle>
            <a:lvl1pPr algn="l">
              <a:defRPr sz="128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1090949" y="9578475"/>
            <a:ext cx="9828002" cy="11127900"/>
          </a:xfrm>
          <a:prstGeom prst="rect">
            <a:avLst/>
          </a:prstGeom>
        </p:spPr>
        <p:txBody>
          <a:bodyPr/>
          <a:lstStyle>
            <a:lvl1pPr marL="1778000" indent="-1625600" algn="l">
              <a:lnSpc>
                <a:spcPct val="115000"/>
              </a:lnSpc>
              <a:buClr>
                <a:srgbClr val="585858"/>
              </a:buClr>
              <a:buSzPts val="6400"/>
              <a:buFont typeface="Arial"/>
              <a:buChar char="●"/>
              <a:defRPr sz="6400"/>
            </a:lvl1pPr>
            <a:lvl2pPr marL="2235200" indent="-1625600" algn="l">
              <a:lnSpc>
                <a:spcPct val="115000"/>
              </a:lnSpc>
              <a:buClr>
                <a:srgbClr val="585858"/>
              </a:buClr>
              <a:buSzPts val="6400"/>
              <a:buFont typeface="Arial"/>
              <a:buChar char="○"/>
              <a:defRPr sz="6400"/>
            </a:lvl2pPr>
            <a:lvl3pPr marL="2692400" indent="-1625600" algn="l">
              <a:lnSpc>
                <a:spcPct val="115000"/>
              </a:lnSpc>
              <a:buClr>
                <a:srgbClr val="585858"/>
              </a:buClr>
              <a:buSzPts val="6400"/>
              <a:buFont typeface="Arial"/>
              <a:buChar char="■"/>
              <a:defRPr sz="6400"/>
            </a:lvl3pPr>
            <a:lvl4pPr marL="3149600" indent="-1625600" algn="l">
              <a:lnSpc>
                <a:spcPct val="115000"/>
              </a:lnSpc>
              <a:buClr>
                <a:srgbClr val="585858"/>
              </a:buClr>
              <a:buSzPts val="6400"/>
              <a:buFont typeface="Arial"/>
              <a:buChar char="●"/>
              <a:defRPr sz="6400"/>
            </a:lvl4pPr>
            <a:lvl5pPr marL="3606800" indent="-1625600" algn="l">
              <a:lnSpc>
                <a:spcPct val="115000"/>
              </a:lnSpc>
              <a:buClr>
                <a:srgbClr val="585858"/>
              </a:buClr>
              <a:buSzPts val="6400"/>
              <a:buFont typeface="Arial"/>
              <a:buChar char="○"/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715874" y="6290400"/>
            <a:ext cx="22287303" cy="14317801"/>
          </a:xfrm>
          <a:prstGeom prst="rect">
            <a:avLst/>
          </a:prstGeom>
        </p:spPr>
        <p:txBody>
          <a:bodyPr anchor="ctr"/>
          <a:lstStyle>
            <a:lvl1pPr algn="l">
              <a:defRPr sz="256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16002000" y="4714437"/>
            <a:ext cx="16002000" cy="18002252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929248" y="9030986"/>
            <a:ext cx="14158202" cy="5188052"/>
          </a:xfrm>
          <a:prstGeom prst="rect">
            <a:avLst/>
          </a:prstGeom>
        </p:spPr>
        <p:txBody>
          <a:bodyPr/>
          <a:lstStyle>
            <a:lvl1pPr>
              <a:defRPr sz="224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929248" y="14525637"/>
            <a:ext cx="14158202" cy="4322852"/>
          </a:xfrm>
          <a:prstGeom prst="rect">
            <a:avLst/>
          </a:prstGeom>
        </p:spPr>
        <p:txBody>
          <a:bodyPr/>
          <a:lstStyle>
            <a:lvl1pPr>
              <a:defRPr sz="11200"/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quarter" idx="13"/>
          </p:nvPr>
        </p:nvSpPr>
        <p:spPr>
          <a:xfrm>
            <a:off x="17288250" y="7249137"/>
            <a:ext cx="13429500" cy="1293285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1090949" y="19521887"/>
            <a:ext cx="20995803" cy="2117852"/>
          </a:xfrm>
          <a:prstGeom prst="rect">
            <a:avLst/>
          </a:prstGeom>
        </p:spPr>
        <p:txBody>
          <a:bodyPr anchor="ctr"/>
          <a:lstStyle>
            <a:lvl1pPr marL="990600" indent="-762000" algn="l">
              <a:defRPr sz="9600"/>
            </a:lvl1pPr>
            <a:lvl2pPr marL="2774041" indent="-2177141" algn="l">
              <a:buSzPts val="9600"/>
              <a:buChar char="○"/>
              <a:defRPr sz="9600"/>
            </a:lvl2pPr>
            <a:lvl3pPr marL="3231241" indent="-2177141" algn="l">
              <a:buSzPts val="9600"/>
              <a:buChar char="■"/>
              <a:defRPr sz="9600"/>
            </a:lvl3pPr>
            <a:lvl4pPr marL="3688443" indent="-2177143" algn="l">
              <a:buSzPts val="9600"/>
              <a:buChar char="●"/>
              <a:defRPr sz="9600"/>
            </a:lvl4pPr>
            <a:lvl5pPr marL="4145643" indent="-2177143" algn="l">
              <a:buSzPts val="9600"/>
              <a:buChar char="○"/>
              <a:defRPr sz="9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90977" y="7320887"/>
            <a:ext cx="29822103" cy="71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90949" y="14634311"/>
            <a:ext cx="29822103" cy="277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30186814" y="21034749"/>
            <a:ext cx="1387241" cy="1380370"/>
          </a:xfrm>
          <a:prstGeom prst="rect">
            <a:avLst/>
          </a:prstGeom>
          <a:ln w="12700">
            <a:miter lim="400000"/>
          </a:ln>
        </p:spPr>
        <p:txBody>
          <a:bodyPr wrap="none" lIns="319987" tIns="319987" rIns="319987" bIns="319987" anchor="ctr">
            <a:spAutoFit/>
          </a:bodyPr>
          <a:lstStyle>
            <a:lvl1pPr algn="r">
              <a:defRPr sz="52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1714500" marR="0" indent="-16002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1pPr>
      <a:lvl2pPr marL="1714500" marR="0" indent="-11176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2pPr>
      <a:lvl3pPr marL="1714500" marR="0" indent="-6604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2032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4pPr>
      <a:lvl5pPr marL="1714500" marR="0" indent="1143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5pPr>
      <a:lvl6pPr marL="1714500" marR="0" indent="1143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6pPr>
      <a:lvl7pPr marL="1714500" marR="0" indent="1143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7pPr>
      <a:lvl8pPr marL="1714500" marR="0" indent="1143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8pPr>
      <a:lvl9pPr marL="1714500" marR="0" indent="114300" algn="ct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800" u="none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876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113;p26"/>
          <p:cNvGrpSpPr/>
          <p:nvPr/>
        </p:nvGrpSpPr>
        <p:grpSpPr>
          <a:xfrm>
            <a:off x="20800130" y="22740867"/>
            <a:ext cx="10239886" cy="5173393"/>
            <a:chOff x="0" y="0"/>
            <a:chExt cx="10239885" cy="5173391"/>
          </a:xfrm>
        </p:grpSpPr>
        <p:sp>
          <p:nvSpPr>
            <p:cNvPr id="229" name="Rectangle"/>
            <p:cNvSpPr/>
            <p:nvPr/>
          </p:nvSpPr>
          <p:spPr>
            <a:xfrm>
              <a:off x="0" y="0"/>
              <a:ext cx="10239886" cy="51733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just">
                <a:defRPr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30" name="Groups succeed in their own way, in part due to the diversity of why a group forms. Success of a group is dependent in part on cultivating the types of behaviors needed.…"/>
            <p:cNvSpPr txBox="1"/>
            <p:nvPr/>
          </p:nvSpPr>
          <p:spPr>
            <a:xfrm>
              <a:off x="0" y="0"/>
              <a:ext cx="10239886" cy="4956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199" tIns="60199" rIns="60199" bIns="60199" numCol="1" anchor="t">
              <a:noAutofit/>
            </a:bodyPr>
            <a:lstStyle/>
            <a:p>
              <a:pPr defTabSz="457200">
                <a:defRPr sz="2200"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</a:p>
            <a:p>
              <a:pPr marL="240631" indent="-240631" algn="just">
                <a:buSzPct val="100000"/>
                <a:buChar char="•"/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>
                  <a:latin typeface="Open Sans Regular"/>
                  <a:ea typeface="Open Sans Regular"/>
                  <a:cs typeface="Open Sans Regular"/>
                  <a:sym typeface="Open Sans Regular"/>
                </a:rPr>
                <a:t>Groups can succeed in different ways, in part due to the diversity of why a group forms. Success of a group is dependent in part on cultivating the types of behaviors needed.</a:t>
              </a:r>
              <a:endParaRPr>
                <a:latin typeface="Open Sans Regular"/>
                <a:ea typeface="Open Sans Regular"/>
                <a:cs typeface="Open Sans Regular"/>
                <a:sym typeface="Open Sans Regular"/>
              </a:endParaRPr>
            </a:p>
            <a:p>
              <a:pPr marL="240631" indent="-240631" algn="just">
                <a:buSzPct val="100000"/>
                <a:buChar char="•"/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>
                  <a:latin typeface="Open Sans Regular"/>
                  <a:ea typeface="Open Sans Regular"/>
                  <a:cs typeface="Open Sans Regular"/>
                  <a:sym typeface="Open Sans Regular"/>
                </a:rPr>
                <a:t>Long term success can be predicted by early community behavior. </a:t>
              </a:r>
              <a:endParaRPr>
                <a:latin typeface="Open Sans Regular"/>
                <a:ea typeface="Open Sans Regular"/>
                <a:cs typeface="Open Sans Regular"/>
                <a:sym typeface="Open Sans Regular"/>
              </a:endParaRPr>
            </a:p>
            <a:p>
              <a:pPr marL="240631" indent="-240631" algn="just">
                <a:buSzPct val="100000"/>
                <a:buChar char="•"/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>
                  <a:latin typeface="Open Sans Regular"/>
                  <a:ea typeface="Open Sans Regular"/>
                  <a:cs typeface="Open Sans Regular"/>
                  <a:sym typeface="Open Sans Regular"/>
                </a:rPr>
                <a:t>Different success measures can be predicted by different features (e.g content predicts survival, but not retention).</a:t>
              </a:r>
              <a:endParaRPr>
                <a:latin typeface="Open Sans Regular"/>
                <a:ea typeface="Open Sans Regular"/>
                <a:cs typeface="Open Sans Regular"/>
                <a:sym typeface="Open Sans Regular"/>
              </a:endParaRPr>
            </a:p>
            <a:p>
              <a:pPr marL="240631" indent="-240631" algn="just">
                <a:buSzPct val="100000"/>
                <a:buChar char="•"/>
                <a:defRPr sz="2200">
                  <a:latin typeface="Open Sans Regular"/>
                  <a:ea typeface="Open Sans Regular"/>
                  <a:cs typeface="Open Sans Regular"/>
                  <a:sym typeface="Open Sans Regular"/>
                </a:defRPr>
              </a:pPr>
              <a:r>
                <a:t>A small group of highly committed participants early on is key for all success measures.</a:t>
              </a:r>
            </a:p>
          </p:txBody>
        </p:sp>
        <p:pic>
          <p:nvPicPr>
            <p:cNvPr id="231" name="qrcode.pdf" descr="qrcod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6654342" y="3088004"/>
              <a:ext cx="1283396" cy="1283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More in our paper:"/>
            <p:cNvSpPr txBox="1"/>
            <p:nvPr/>
          </p:nvSpPr>
          <p:spPr>
            <a:xfrm>
              <a:off x="4073314" y="3539251"/>
              <a:ext cx="246168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200"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More in our paper:</a:t>
              </a:r>
            </a:p>
          </p:txBody>
        </p:sp>
      </p:grpSp>
      <p:pic>
        <p:nvPicPr>
          <p:cNvPr id="234" name="survival.pdf" descr="surviv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0007" y="8388312"/>
            <a:ext cx="4835212" cy="386817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Google Shape;108;p26"/>
          <p:cNvSpPr/>
          <p:nvPr/>
        </p:nvSpPr>
        <p:spPr>
          <a:xfrm>
            <a:off x="-59141" y="2591"/>
            <a:ext cx="32122282" cy="3691365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6" name="Google Shape;109;p26"/>
          <p:cNvSpPr txBox="1"/>
          <p:nvPr/>
        </p:nvSpPr>
        <p:spPr>
          <a:xfrm>
            <a:off x="654653" y="7745"/>
            <a:ext cx="30004108" cy="376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948" tIns="40948" rIns="40948" bIns="40948">
            <a:spAutoFit/>
          </a:bodyPr>
          <a:lstStyle/>
          <a:p>
            <a:pPr algn="ctr">
              <a:defRPr sz="6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Are All Successful Communities Alike? Characterizing and</a:t>
            </a:r>
          </a:p>
          <a:p>
            <a:pPr algn="ctr">
              <a:defRPr sz="6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Predicting the Success of Online Communities</a:t>
            </a:r>
          </a:p>
          <a:p>
            <a:pPr algn="ctr">
              <a:defRPr sz="3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Tiago Cunha, David Jurgens, Chenhao Tan, Daniel M Romero </a:t>
            </a:r>
          </a:p>
          <a:p>
            <a:pPr algn="ctr">
              <a:defRPr sz="3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{tiolivei, jurgens, drom}@umich.edu, chenhao@chenhaot.com</a:t>
            </a:r>
          </a:p>
        </p:txBody>
      </p:sp>
      <p:sp>
        <p:nvSpPr>
          <p:cNvPr id="237" name="Google Shape;118;p26"/>
          <p:cNvSpPr txBox="1"/>
          <p:nvPr/>
        </p:nvSpPr>
        <p:spPr>
          <a:xfrm>
            <a:off x="427779" y="4587750"/>
            <a:ext cx="9679701" cy="216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 anchor="ctr">
            <a:spAutoFit/>
          </a:bodyPr>
          <a:lstStyle/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Traditionally online group success is measured by the number of members. </a:t>
            </a:r>
          </a:p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We argue that considering a single measure of success has limited our understanding on what makes communities successful.</a:t>
            </a:r>
          </a:p>
        </p:txBody>
      </p:sp>
      <p:sp>
        <p:nvSpPr>
          <p:cNvPr id="238" name="Google Shape;120;p26"/>
          <p:cNvSpPr txBox="1"/>
          <p:nvPr/>
        </p:nvSpPr>
        <p:spPr>
          <a:xfrm>
            <a:off x="426437" y="11332820"/>
            <a:ext cx="9498301" cy="673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spAutoFit/>
          </a:bodyPr>
          <a:lstStyle/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Has a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broad view of success</a:t>
            </a:r>
            <a:r>
              <a:t>, exploring a variety of success measures of newly created communities on Reddit.</a:t>
            </a:r>
          </a:p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Measures future success along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6 dimensions</a:t>
            </a:r>
            <a:r>
              <a:t>: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Survival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: if the community will be active after 2 years.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Retention: 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the average monthly user retention.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Growth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 </a:t>
            </a:r>
            <a:r>
              <a:t>in commenters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: the number of new users  commenting.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Growth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 </a:t>
            </a:r>
            <a:r>
              <a:t>in posters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: the number of new users posting.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Average #comments: 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the average monthly #comments.</a:t>
            </a:r>
          </a:p>
          <a:p>
            <a:pPr lvl="1" marL="621631" indent="-240631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Average #posts: 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the average monthly #posts.</a:t>
            </a:r>
          </a:p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Investigates how the different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success measures relate to each other</a:t>
            </a:r>
            <a:r>
              <a:t>.</a:t>
            </a:r>
          </a:p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Proposes a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framework</a:t>
            </a:r>
            <a:r>
              <a:t>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to investigate success</a:t>
            </a:r>
            <a:r>
              <a:t> along each individual dimension.</a:t>
            </a:r>
          </a:p>
          <a:p>
            <a:pPr marL="240631" indent="-240631" algn="just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Explores which individual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features predict success </a:t>
            </a:r>
            <a:r>
              <a:t>along each dimension.</a:t>
            </a:r>
          </a:p>
        </p:txBody>
      </p:sp>
      <p:pic>
        <p:nvPicPr>
          <p:cNvPr id="239" name="Google Shape;122;p26" descr="Google Shape;122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40" y="115719"/>
            <a:ext cx="3299992" cy="3299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123;p26" descr="Google Shape;123;p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02731" y="317076"/>
            <a:ext cx="3006592" cy="289727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Google Shape;127;p26"/>
          <p:cNvSpPr txBox="1"/>
          <p:nvPr/>
        </p:nvSpPr>
        <p:spPr>
          <a:xfrm>
            <a:off x="10616299" y="16220115"/>
            <a:ext cx="9498302" cy="521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spAutoFit/>
          </a:bodyPr>
          <a:lstStyle/>
          <a:p>
            <a:pPr lvl="1" marL="862262" indent="-481263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Task: 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The prediction for each success measure is framed as a binary task to predict whether that measure for a community will exceed the median value of that measure for all communities considered.</a:t>
            </a:r>
          </a:p>
          <a:p>
            <a:pPr lvl="1" marL="862262" indent="-481263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Dependent variables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: Each one of the 6 success dimensions.</a:t>
            </a:r>
          </a:p>
          <a:p>
            <a:pPr lvl="1" marL="862262" indent="-481263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Independent variables: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 Inspired by prior work and theory, we consider six different categories of features to predict success.</a:t>
            </a:r>
          </a:p>
          <a:p>
            <a:pPr lvl="1" marL="862262" indent="-481263" algn="just">
              <a:buSzPct val="100000"/>
              <a:buChar char="•"/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Model:</a:t>
            </a:r>
            <a:r>
              <a:rPr>
                <a:latin typeface="Open Sans Regular"/>
                <a:ea typeface="Open Sans Regular"/>
                <a:cs typeface="Open Sans Regular"/>
                <a:sym typeface="Open Sans Regular"/>
              </a:rPr>
              <a:t> We train separate logistic regression classifiers for each feature category as well as a single model with the combination of all features.</a:t>
            </a:r>
          </a:p>
        </p:txBody>
      </p:sp>
      <p:grpSp>
        <p:nvGrpSpPr>
          <p:cNvPr id="244" name="Motivation"/>
          <p:cNvGrpSpPr/>
          <p:nvPr/>
        </p:nvGrpSpPr>
        <p:grpSpPr>
          <a:xfrm>
            <a:off x="661584" y="3936989"/>
            <a:ext cx="9382419" cy="749301"/>
            <a:chOff x="0" y="-19620"/>
            <a:chExt cx="9382417" cy="749300"/>
          </a:xfrm>
        </p:grpSpPr>
        <p:sp>
          <p:nvSpPr>
            <p:cNvPr id="242" name="Rectangle"/>
            <p:cNvSpPr/>
            <p:nvPr/>
          </p:nvSpPr>
          <p:spPr>
            <a:xfrm>
              <a:off x="-1" y="-1"/>
              <a:ext cx="9382419" cy="710060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43" name="Motivation"/>
            <p:cNvSpPr txBox="1"/>
            <p:nvPr/>
          </p:nvSpPr>
          <p:spPr>
            <a:xfrm>
              <a:off x="-1" y="-19621"/>
              <a:ext cx="9382419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Motivation</a:t>
              </a:r>
            </a:p>
          </p:txBody>
        </p:sp>
      </p:grpSp>
      <p:grpSp>
        <p:nvGrpSpPr>
          <p:cNvPr id="247" name="Relationship Between Success Measures"/>
          <p:cNvGrpSpPr/>
          <p:nvPr/>
        </p:nvGrpSpPr>
        <p:grpSpPr>
          <a:xfrm>
            <a:off x="10710554" y="3714367"/>
            <a:ext cx="9222186" cy="1498601"/>
            <a:chOff x="0" y="-121226"/>
            <a:chExt cx="9222185" cy="1498600"/>
          </a:xfrm>
        </p:grpSpPr>
        <p:sp>
          <p:nvSpPr>
            <p:cNvPr id="245" name="Rectangle"/>
            <p:cNvSpPr/>
            <p:nvPr/>
          </p:nvSpPr>
          <p:spPr>
            <a:xfrm>
              <a:off x="-1" y="-1"/>
              <a:ext cx="9222187" cy="1256148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46" name="Relationship Between Success Measures"/>
            <p:cNvSpPr txBox="1"/>
            <p:nvPr/>
          </p:nvSpPr>
          <p:spPr>
            <a:xfrm>
              <a:off x="-1" y="-121227"/>
              <a:ext cx="922218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Relationship Between Success Measures</a:t>
              </a:r>
            </a:p>
          </p:txBody>
        </p:sp>
      </p:grpSp>
      <p:grpSp>
        <p:nvGrpSpPr>
          <p:cNvPr id="250" name="Our Work"/>
          <p:cNvGrpSpPr/>
          <p:nvPr/>
        </p:nvGrpSpPr>
        <p:grpSpPr>
          <a:xfrm>
            <a:off x="661584" y="10886669"/>
            <a:ext cx="9382419" cy="749301"/>
            <a:chOff x="0" y="-19620"/>
            <a:chExt cx="9382417" cy="749300"/>
          </a:xfrm>
        </p:grpSpPr>
        <p:sp>
          <p:nvSpPr>
            <p:cNvPr id="248" name="Rectangle"/>
            <p:cNvSpPr/>
            <p:nvPr/>
          </p:nvSpPr>
          <p:spPr>
            <a:xfrm>
              <a:off x="-1" y="-1"/>
              <a:ext cx="9382419" cy="710060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49" name="Our Work"/>
            <p:cNvSpPr txBox="1"/>
            <p:nvPr/>
          </p:nvSpPr>
          <p:spPr>
            <a:xfrm>
              <a:off x="-1" y="-19621"/>
              <a:ext cx="9382419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Our Work</a:t>
              </a:r>
            </a:p>
          </p:txBody>
        </p:sp>
      </p:grpSp>
      <p:grpSp>
        <p:nvGrpSpPr>
          <p:cNvPr id="253" name="Dataset"/>
          <p:cNvGrpSpPr/>
          <p:nvPr/>
        </p:nvGrpSpPr>
        <p:grpSpPr>
          <a:xfrm>
            <a:off x="660793" y="18108627"/>
            <a:ext cx="9384001" cy="749301"/>
            <a:chOff x="0" y="-19620"/>
            <a:chExt cx="9384000" cy="749300"/>
          </a:xfrm>
        </p:grpSpPr>
        <p:sp>
          <p:nvSpPr>
            <p:cNvPr id="251" name="Rectangle"/>
            <p:cNvSpPr/>
            <p:nvPr/>
          </p:nvSpPr>
          <p:spPr>
            <a:xfrm>
              <a:off x="0" y="-1"/>
              <a:ext cx="9384001" cy="710060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2" name="Dataset"/>
            <p:cNvSpPr txBox="1"/>
            <p:nvPr/>
          </p:nvSpPr>
          <p:spPr>
            <a:xfrm>
              <a:off x="0" y="-19621"/>
              <a:ext cx="93840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Dataset</a:t>
              </a:r>
            </a:p>
          </p:txBody>
        </p:sp>
      </p:grpSp>
      <p:grpSp>
        <p:nvGrpSpPr>
          <p:cNvPr id="256" name="Google Shape;130;p20"/>
          <p:cNvGrpSpPr/>
          <p:nvPr/>
        </p:nvGrpSpPr>
        <p:grpSpPr>
          <a:xfrm>
            <a:off x="6371680" y="19670945"/>
            <a:ext cx="2764431" cy="925632"/>
            <a:chOff x="0" y="0"/>
            <a:chExt cx="2764430" cy="925631"/>
          </a:xfrm>
        </p:grpSpPr>
        <p:sp>
          <p:nvSpPr>
            <p:cNvPr id="254" name="Rectangle"/>
            <p:cNvSpPr/>
            <p:nvPr/>
          </p:nvSpPr>
          <p:spPr>
            <a:xfrm>
              <a:off x="-1" y="0"/>
              <a:ext cx="2764432" cy="92563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3F3F3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defRPr b="1" sz="1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5" name="Posts/comments sequence"/>
            <p:cNvSpPr txBox="1"/>
            <p:nvPr/>
          </p:nvSpPr>
          <p:spPr>
            <a:xfrm>
              <a:off x="-1" y="28490"/>
              <a:ext cx="2764432" cy="868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defTabSz="914400">
                <a:defRPr sz="20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Posts/comments sequence</a:t>
              </a:r>
            </a:p>
          </p:txBody>
        </p:sp>
      </p:grpSp>
      <p:sp>
        <p:nvSpPr>
          <p:cNvPr id="257" name="Google Shape;133;p20"/>
          <p:cNvSpPr/>
          <p:nvPr/>
        </p:nvSpPr>
        <p:spPr>
          <a:xfrm>
            <a:off x="6653926" y="21348094"/>
            <a:ext cx="284481" cy="284481"/>
          </a:xfrm>
          <a:prstGeom prst="line">
            <a:avLst/>
          </a:prstGeom>
          <a:ln w="38100">
            <a:solidFill>
              <a:schemeClr val="accent2">
                <a:lumOff val="-2588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8" name="Google Shape;134;p20"/>
          <p:cNvSpPr txBox="1"/>
          <p:nvPr/>
        </p:nvSpPr>
        <p:spPr>
          <a:xfrm>
            <a:off x="6211502" y="21570771"/>
            <a:ext cx="3397668" cy="121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914400">
              <a:defRPr sz="2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In at most 3 months.</a:t>
            </a:r>
          </a:p>
          <a:p>
            <a:pPr defTabSz="914400">
              <a:defRPr sz="2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K varying from 10 to 100.</a:t>
            </a:r>
          </a:p>
        </p:txBody>
      </p:sp>
      <p:grpSp>
        <p:nvGrpSpPr>
          <p:cNvPr id="261" name="Predicting Future Success"/>
          <p:cNvGrpSpPr/>
          <p:nvPr/>
        </p:nvGrpSpPr>
        <p:grpSpPr>
          <a:xfrm>
            <a:off x="10756790" y="15594466"/>
            <a:ext cx="9217318" cy="749301"/>
            <a:chOff x="0" y="-19620"/>
            <a:chExt cx="9217317" cy="749300"/>
          </a:xfrm>
        </p:grpSpPr>
        <p:sp>
          <p:nvSpPr>
            <p:cNvPr id="259" name="Rectangle"/>
            <p:cNvSpPr/>
            <p:nvPr/>
          </p:nvSpPr>
          <p:spPr>
            <a:xfrm>
              <a:off x="-1" y="-1"/>
              <a:ext cx="9217319" cy="710060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0" name="Predicting Future Success"/>
            <p:cNvSpPr txBox="1"/>
            <p:nvPr/>
          </p:nvSpPr>
          <p:spPr>
            <a:xfrm>
              <a:off x="-1" y="-19621"/>
              <a:ext cx="9217319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Predicting Future Success</a:t>
              </a:r>
            </a:p>
          </p:txBody>
        </p:sp>
      </p:grpSp>
      <p:grpSp>
        <p:nvGrpSpPr>
          <p:cNvPr id="264" name="Results"/>
          <p:cNvGrpSpPr/>
          <p:nvPr/>
        </p:nvGrpSpPr>
        <p:grpSpPr>
          <a:xfrm>
            <a:off x="20961850" y="3786928"/>
            <a:ext cx="10357461" cy="741282"/>
            <a:chOff x="0" y="-19411"/>
            <a:chExt cx="10357459" cy="741281"/>
          </a:xfrm>
        </p:grpSpPr>
        <p:sp>
          <p:nvSpPr>
            <p:cNvPr id="262" name="Rectangle"/>
            <p:cNvSpPr/>
            <p:nvPr/>
          </p:nvSpPr>
          <p:spPr>
            <a:xfrm>
              <a:off x="0" y="-1"/>
              <a:ext cx="10357460" cy="702461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3" name="Results"/>
            <p:cNvSpPr txBox="1"/>
            <p:nvPr/>
          </p:nvSpPr>
          <p:spPr>
            <a:xfrm>
              <a:off x="0" y="-19412"/>
              <a:ext cx="10357460" cy="741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Results</a:t>
              </a:r>
            </a:p>
          </p:txBody>
        </p:sp>
      </p:grpSp>
      <p:sp>
        <p:nvSpPr>
          <p:cNvPr id="265" name="Google Shape;127;p26"/>
          <p:cNvSpPr txBox="1"/>
          <p:nvPr/>
        </p:nvSpPr>
        <p:spPr>
          <a:xfrm>
            <a:off x="10571502" y="5004780"/>
            <a:ext cx="9500290" cy="216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spAutoFit/>
          </a:bodyPr>
          <a:lstStyle/>
          <a:p>
            <a:pPr marL="240631" indent="-240631" algn="just" defTabSz="2438400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While all pairs of success measures have a positive correlation, many pairs have a relatively small correlations.</a:t>
            </a:r>
          </a:p>
          <a:p>
            <a:pPr marL="240631" indent="-240631" algn="just" defTabSz="2438400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This suggests that different measures capture different aspects of being successful.</a:t>
            </a:r>
          </a:p>
        </p:txBody>
      </p:sp>
      <p:sp>
        <p:nvSpPr>
          <p:cNvPr id="266" name="Google Shape;120;p26"/>
          <p:cNvSpPr txBox="1"/>
          <p:nvPr/>
        </p:nvSpPr>
        <p:spPr>
          <a:xfrm>
            <a:off x="495693" y="18673796"/>
            <a:ext cx="9498301" cy="193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spAutoFit/>
          </a:bodyPr>
          <a:lstStyle/>
          <a:p>
            <a:pPr marL="240631" indent="-240631" algn="just">
              <a:lnSpc>
                <a:spcPct val="120000"/>
              </a:lnSpc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All posts and comments from subreddits created in 2014.</a:t>
            </a:r>
          </a:p>
          <a:p>
            <a:pPr marL="240631" indent="-240631" algn="just">
              <a:lnSpc>
                <a:spcPct val="120000"/>
              </a:lnSpc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Focus on early community members:</a:t>
            </a:r>
          </a:p>
        </p:txBody>
      </p:sp>
      <p:sp>
        <p:nvSpPr>
          <p:cNvPr id="267" name="Pairwise Spearman’s correlations among the set of success measures"/>
          <p:cNvSpPr txBox="1"/>
          <p:nvPr/>
        </p:nvSpPr>
        <p:spPr>
          <a:xfrm>
            <a:off x="10775881" y="15043157"/>
            <a:ext cx="976165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2438400">
              <a:defRPr sz="21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Pairwise Spearman’s correlations among the set of success measures</a:t>
            </a:r>
          </a:p>
        </p:txBody>
      </p:sp>
      <p:sp>
        <p:nvSpPr>
          <p:cNvPr id="268" name="X"/>
          <p:cNvSpPr txBox="1"/>
          <p:nvPr/>
        </p:nvSpPr>
        <p:spPr>
          <a:xfrm>
            <a:off x="5141972" y="8148653"/>
            <a:ext cx="4244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7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VS</a:t>
            </a:r>
          </a:p>
        </p:txBody>
      </p:sp>
      <p:sp>
        <p:nvSpPr>
          <p:cNvPr id="269" name="Small committed group.…"/>
          <p:cNvSpPr txBox="1"/>
          <p:nvPr/>
        </p:nvSpPr>
        <p:spPr>
          <a:xfrm>
            <a:off x="5757993" y="10032427"/>
            <a:ext cx="425536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Small committed group. </a:t>
            </a:r>
          </a:p>
          <a:p>
            <a: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High member retention.</a:t>
            </a:r>
          </a:p>
        </p:txBody>
      </p:sp>
      <p:sp>
        <p:nvSpPr>
          <p:cNvPr id="270" name="Attract a large number of members."/>
          <p:cNvSpPr txBox="1"/>
          <p:nvPr/>
        </p:nvSpPr>
        <p:spPr>
          <a:xfrm>
            <a:off x="651773" y="10045537"/>
            <a:ext cx="524816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Attracts a large number of members.</a:t>
            </a:r>
          </a:p>
        </p:txBody>
      </p:sp>
      <p:sp>
        <p:nvSpPr>
          <p:cNvPr id="271" name="Grad students"/>
          <p:cNvSpPr txBox="1"/>
          <p:nvPr/>
        </p:nvSpPr>
        <p:spPr>
          <a:xfrm>
            <a:off x="6773994" y="6620770"/>
            <a:ext cx="209864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Grad students</a:t>
            </a:r>
          </a:p>
        </p:txBody>
      </p:sp>
      <p:sp>
        <p:nvSpPr>
          <p:cNvPr id="272" name="Global warming awareness"/>
          <p:cNvSpPr txBox="1"/>
          <p:nvPr/>
        </p:nvSpPr>
        <p:spPr>
          <a:xfrm>
            <a:off x="1349159" y="6634939"/>
            <a:ext cx="364263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Global warming awareness</a:t>
            </a:r>
          </a:p>
        </p:txBody>
      </p:sp>
      <p:grpSp>
        <p:nvGrpSpPr>
          <p:cNvPr id="275" name="Volume/speed of activities"/>
          <p:cNvGrpSpPr/>
          <p:nvPr/>
        </p:nvGrpSpPr>
        <p:grpSpPr>
          <a:xfrm>
            <a:off x="12644225" y="21737577"/>
            <a:ext cx="2050517" cy="1211549"/>
            <a:chOff x="0" y="-162318"/>
            <a:chExt cx="2050515" cy="1211548"/>
          </a:xfrm>
        </p:grpSpPr>
        <p:sp>
          <p:nvSpPr>
            <p:cNvPr id="273" name="Rectangle"/>
            <p:cNvSpPr/>
            <p:nvPr/>
          </p:nvSpPr>
          <p:spPr>
            <a:xfrm>
              <a:off x="0" y="0"/>
              <a:ext cx="2050516" cy="886911"/>
            </a:xfrm>
            <a:prstGeom prst="rect">
              <a:avLst/>
            </a:prstGeom>
            <a:solidFill>
              <a:srgbClr val="0D95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4" name="Volume/speed of activities"/>
            <p:cNvSpPr txBox="1"/>
            <p:nvPr/>
          </p:nvSpPr>
          <p:spPr>
            <a:xfrm>
              <a:off x="0" y="-162319"/>
              <a:ext cx="2050516" cy="1211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Volume/speed of activities</a:t>
              </a:r>
            </a:p>
          </p:txBody>
        </p:sp>
      </p:grpSp>
      <p:grpSp>
        <p:nvGrpSpPr>
          <p:cNvPr id="278" name="Content features"/>
          <p:cNvGrpSpPr/>
          <p:nvPr/>
        </p:nvGrpSpPr>
        <p:grpSpPr>
          <a:xfrm>
            <a:off x="14813030" y="21914113"/>
            <a:ext cx="2050517" cy="886910"/>
            <a:chOff x="0" y="0"/>
            <a:chExt cx="2050515" cy="886909"/>
          </a:xfrm>
        </p:grpSpPr>
        <p:sp>
          <p:nvSpPr>
            <p:cNvPr id="276" name="Rectangle"/>
            <p:cNvSpPr/>
            <p:nvPr/>
          </p:nvSpPr>
          <p:spPr>
            <a:xfrm>
              <a:off x="-1" y="0"/>
              <a:ext cx="2050517" cy="886910"/>
            </a:xfrm>
            <a:prstGeom prst="rect">
              <a:avLst/>
            </a:prstGeom>
            <a:solidFill>
              <a:schemeClr val="accent6">
                <a:satOff val="-40157"/>
                <a:lumOff val="-125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7" name="Content features"/>
            <p:cNvSpPr txBox="1"/>
            <p:nvPr/>
          </p:nvSpPr>
          <p:spPr>
            <a:xfrm>
              <a:off x="-1" y="39605"/>
              <a:ext cx="2050517" cy="807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Content features</a:t>
              </a:r>
            </a:p>
          </p:txBody>
        </p:sp>
      </p:grpSp>
      <p:grpSp>
        <p:nvGrpSpPr>
          <p:cNvPr id="281" name="Distribution of activities"/>
          <p:cNvGrpSpPr/>
          <p:nvPr/>
        </p:nvGrpSpPr>
        <p:grpSpPr>
          <a:xfrm>
            <a:off x="17005895" y="21939203"/>
            <a:ext cx="1934503" cy="836731"/>
            <a:chOff x="0" y="0"/>
            <a:chExt cx="1934502" cy="836729"/>
          </a:xfrm>
        </p:grpSpPr>
        <p:sp>
          <p:nvSpPr>
            <p:cNvPr id="279" name="Rectangle"/>
            <p:cNvSpPr/>
            <p:nvPr/>
          </p:nvSpPr>
          <p:spPr>
            <a:xfrm>
              <a:off x="-1" y="0"/>
              <a:ext cx="1934504" cy="836730"/>
            </a:xfrm>
            <a:prstGeom prst="rect">
              <a:avLst/>
            </a:prstGeom>
            <a:solidFill>
              <a:srgbClr val="205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0" name="Distribution of activities"/>
            <p:cNvSpPr txBox="1"/>
            <p:nvPr/>
          </p:nvSpPr>
          <p:spPr>
            <a:xfrm>
              <a:off x="-1" y="37365"/>
              <a:ext cx="1934504" cy="76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Distribution of activities</a:t>
              </a:r>
            </a:p>
          </p:txBody>
        </p:sp>
      </p:grpSp>
      <p:grpSp>
        <p:nvGrpSpPr>
          <p:cNvPr id="284" name="Parent communities"/>
          <p:cNvGrpSpPr/>
          <p:nvPr/>
        </p:nvGrpSpPr>
        <p:grpSpPr>
          <a:xfrm>
            <a:off x="12637461" y="22833877"/>
            <a:ext cx="2064044" cy="892763"/>
            <a:chOff x="0" y="0"/>
            <a:chExt cx="2064043" cy="892761"/>
          </a:xfrm>
        </p:grpSpPr>
        <p:sp>
          <p:nvSpPr>
            <p:cNvPr id="282" name="Rectangle"/>
            <p:cNvSpPr/>
            <p:nvPr/>
          </p:nvSpPr>
          <p:spPr>
            <a:xfrm>
              <a:off x="0" y="0"/>
              <a:ext cx="2064044" cy="892762"/>
            </a:xfrm>
            <a:prstGeom prst="rect">
              <a:avLst/>
            </a:prstGeom>
            <a:solidFill>
              <a:schemeClr val="accent5">
                <a:satOff val="-50445"/>
                <a:lumOff val="16813"/>
              </a:schemeClr>
            </a:solidFill>
            <a:ln w="25400" cap="flat">
              <a:solidFill>
                <a:srgbClr val="0094A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chemeClr val="accent2">
                      <a:lumOff val="-2588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3" name="Parent communities"/>
            <p:cNvSpPr txBox="1"/>
            <p:nvPr/>
          </p:nvSpPr>
          <p:spPr>
            <a:xfrm>
              <a:off x="0" y="39867"/>
              <a:ext cx="2064044" cy="813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200">
                  <a:solidFill>
                    <a:schemeClr val="accent2">
                      <a:lumOff val="-2588"/>
                    </a:schemeClr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Parent communities</a:t>
              </a:r>
            </a:p>
          </p:txBody>
        </p:sp>
      </p:grpSp>
      <p:grpSp>
        <p:nvGrpSpPr>
          <p:cNvPr id="287" name="Social features"/>
          <p:cNvGrpSpPr/>
          <p:nvPr/>
        </p:nvGrpSpPr>
        <p:grpSpPr>
          <a:xfrm>
            <a:off x="14813030" y="22846887"/>
            <a:ext cx="2050517" cy="886912"/>
            <a:chOff x="0" y="0"/>
            <a:chExt cx="2050515" cy="886910"/>
          </a:xfrm>
        </p:grpSpPr>
        <p:sp>
          <p:nvSpPr>
            <p:cNvPr id="285" name="Rectangle"/>
            <p:cNvSpPr/>
            <p:nvPr/>
          </p:nvSpPr>
          <p:spPr>
            <a:xfrm>
              <a:off x="-1" y="-1"/>
              <a:ext cx="2050517" cy="886912"/>
            </a:xfrm>
            <a:prstGeom prst="rect">
              <a:avLst/>
            </a:prstGeom>
            <a:solidFill>
              <a:srgbClr val="FF3D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6" name="Social features"/>
            <p:cNvSpPr txBox="1"/>
            <p:nvPr/>
          </p:nvSpPr>
          <p:spPr>
            <a:xfrm>
              <a:off x="-1" y="39606"/>
              <a:ext cx="2050517" cy="807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Social features</a:t>
              </a:r>
            </a:p>
          </p:txBody>
        </p:sp>
      </p:grpSp>
      <p:grpSp>
        <p:nvGrpSpPr>
          <p:cNvPr id="290" name="Composition of users"/>
          <p:cNvGrpSpPr/>
          <p:nvPr/>
        </p:nvGrpSpPr>
        <p:grpSpPr>
          <a:xfrm>
            <a:off x="16993195" y="22833877"/>
            <a:ext cx="1959903" cy="836732"/>
            <a:chOff x="0" y="0"/>
            <a:chExt cx="1959902" cy="836731"/>
          </a:xfrm>
        </p:grpSpPr>
        <p:sp>
          <p:nvSpPr>
            <p:cNvPr id="288" name="Rectangle"/>
            <p:cNvSpPr/>
            <p:nvPr/>
          </p:nvSpPr>
          <p:spPr>
            <a:xfrm>
              <a:off x="-1" y="-1"/>
              <a:ext cx="1959904" cy="836733"/>
            </a:xfrm>
            <a:prstGeom prst="rect">
              <a:avLst/>
            </a:prstGeom>
            <a:solidFill>
              <a:srgbClr val="C02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9" name="Composition of users"/>
            <p:cNvSpPr txBox="1"/>
            <p:nvPr/>
          </p:nvSpPr>
          <p:spPr>
            <a:xfrm>
              <a:off x="-1" y="37365"/>
              <a:ext cx="1959904" cy="76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Composition of users</a:t>
              </a:r>
            </a:p>
          </p:txBody>
        </p:sp>
      </p:grpSp>
      <p:sp>
        <p:nvSpPr>
          <p:cNvPr id="291" name="Dependent variables"/>
          <p:cNvSpPr txBox="1"/>
          <p:nvPr/>
        </p:nvSpPr>
        <p:spPr>
          <a:xfrm>
            <a:off x="14664557" y="21400179"/>
            <a:ext cx="316696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Dependent variables</a:t>
            </a:r>
          </a:p>
        </p:txBody>
      </p:sp>
      <p:sp>
        <p:nvSpPr>
          <p:cNvPr id="292" name="AutoShape 853"/>
          <p:cNvSpPr/>
          <p:nvPr/>
        </p:nvSpPr>
        <p:spPr>
          <a:xfrm>
            <a:off x="12442035" y="21837836"/>
            <a:ext cx="6589512" cy="1963246"/>
          </a:xfrm>
          <a:prstGeom prst="roundRect">
            <a:avLst>
              <a:gd name="adj" fmla="val 9495"/>
            </a:avLst>
          </a:prstGeom>
          <a:ln w="101600">
            <a:solidFill>
              <a:srgbClr val="4D4D4D"/>
            </a:solidFill>
          </a:ln>
        </p:spPr>
        <p:txBody>
          <a:bodyPr lIns="0" tIns="0" rIns="0" bIns="0" anchor="ctr"/>
          <a:lstStyle/>
          <a:p>
            <a:pPr defTabSz="1828800">
              <a:defRPr sz="63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3" name="Arrow"/>
          <p:cNvSpPr/>
          <p:nvPr/>
        </p:nvSpPr>
        <p:spPr>
          <a:xfrm rot="5400000">
            <a:off x="15465386" y="23796051"/>
            <a:ext cx="770865" cy="736602"/>
          </a:xfrm>
          <a:prstGeom prst="rightArrow">
            <a:avLst>
              <a:gd name="adj1" fmla="val 46156"/>
              <a:gd name="adj2" fmla="val 60717"/>
            </a:avLst>
          </a:prstGeom>
          <a:solidFill>
            <a:srgbClr val="FFFFFF"/>
          </a:solidFill>
          <a:ln w="889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4" name="AutoShape 853"/>
          <p:cNvSpPr/>
          <p:nvPr/>
        </p:nvSpPr>
        <p:spPr>
          <a:xfrm>
            <a:off x="14518639" y="24600746"/>
            <a:ext cx="2788922" cy="961421"/>
          </a:xfrm>
          <a:prstGeom prst="roundRect">
            <a:avLst>
              <a:gd name="adj" fmla="val 9225"/>
            </a:avLst>
          </a:prstGeom>
          <a:ln w="101600">
            <a:solidFill>
              <a:srgbClr val="4D4D4D"/>
            </a:solidFill>
          </a:ln>
        </p:spPr>
        <p:txBody>
          <a:bodyPr lIns="0" tIns="0" rIns="0" bIns="0" anchor="ctr"/>
          <a:lstStyle/>
          <a:p>
            <a:pPr defTabSz="1828800">
              <a:defRPr sz="63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97" name="Logistic Regression Classifier"/>
          <p:cNvGrpSpPr/>
          <p:nvPr/>
        </p:nvGrpSpPr>
        <p:grpSpPr>
          <a:xfrm>
            <a:off x="14574955" y="24460392"/>
            <a:ext cx="2679702" cy="1242128"/>
            <a:chOff x="0" y="-166415"/>
            <a:chExt cx="2679700" cy="1242126"/>
          </a:xfrm>
        </p:grpSpPr>
        <p:sp>
          <p:nvSpPr>
            <p:cNvPr id="295" name="Rectangle"/>
            <p:cNvSpPr/>
            <p:nvPr/>
          </p:nvSpPr>
          <p:spPr>
            <a:xfrm>
              <a:off x="-1" y="0"/>
              <a:ext cx="2679702" cy="9092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96" name="Logistic Regression Classifier"/>
            <p:cNvSpPr txBox="1"/>
            <p:nvPr/>
          </p:nvSpPr>
          <p:spPr>
            <a:xfrm>
              <a:off x="-1" y="-166416"/>
              <a:ext cx="2679702" cy="1242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2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Logistic Regression Classifier</a:t>
              </a:r>
            </a:p>
          </p:txBody>
        </p:sp>
      </p:grpSp>
      <p:sp>
        <p:nvSpPr>
          <p:cNvPr id="298" name="{Will it exceed the median?}"/>
          <p:cNvSpPr txBox="1"/>
          <p:nvPr/>
        </p:nvSpPr>
        <p:spPr>
          <a:xfrm>
            <a:off x="14224547" y="26438032"/>
            <a:ext cx="366986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Will it exceed the median?</a:t>
            </a:r>
          </a:p>
        </p:txBody>
      </p:sp>
      <p:sp>
        <p:nvSpPr>
          <p:cNvPr id="299" name="Google Shape;120;p26"/>
          <p:cNvSpPr txBox="1"/>
          <p:nvPr/>
        </p:nvSpPr>
        <p:spPr>
          <a:xfrm>
            <a:off x="25347344" y="4985751"/>
            <a:ext cx="5897297" cy="673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9987" tIns="319987" rIns="319987" bIns="319987">
            <a:spAutoFit/>
          </a:bodyPr>
          <a:lstStyle/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Our models perform well</a:t>
            </a:r>
            <a:r>
              <a:t>: AUC for retention is 0.84 and for survival is 0.72. A similar trend holds for other success measures. </a:t>
            </a:r>
          </a:p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The model combining all features performs better than the separate models, which suggest that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no single model captures all aspects of community success.</a:t>
            </a:r>
          </a:p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For example, for user retention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t>the best performing model is the distribution of activities and the worst is composition of users.</a:t>
            </a:r>
          </a:p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Diversely, for community survival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t>the best single model is content features, followed by the composition of users.</a:t>
            </a:r>
          </a:p>
        </p:txBody>
      </p:sp>
      <p:grpSp>
        <p:nvGrpSpPr>
          <p:cNvPr id="302" name="Which Features Predict Success?"/>
          <p:cNvGrpSpPr/>
          <p:nvPr/>
        </p:nvGrpSpPr>
        <p:grpSpPr>
          <a:xfrm>
            <a:off x="20961850" y="13283997"/>
            <a:ext cx="10357461" cy="741282"/>
            <a:chOff x="0" y="-19411"/>
            <a:chExt cx="10357459" cy="741281"/>
          </a:xfrm>
        </p:grpSpPr>
        <p:sp>
          <p:nvSpPr>
            <p:cNvPr id="300" name="Rectangle"/>
            <p:cNvSpPr/>
            <p:nvPr/>
          </p:nvSpPr>
          <p:spPr>
            <a:xfrm>
              <a:off x="0" y="-1"/>
              <a:ext cx="10357460" cy="702461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1" name="Which Features Predict Success?"/>
            <p:cNvSpPr txBox="1"/>
            <p:nvPr/>
          </p:nvSpPr>
          <p:spPr>
            <a:xfrm>
              <a:off x="0" y="-19412"/>
              <a:ext cx="10357460" cy="741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Which Features Predict Success?</a:t>
              </a:r>
            </a:p>
          </p:txBody>
        </p:sp>
      </p:grpSp>
      <p:grpSp>
        <p:nvGrpSpPr>
          <p:cNvPr id="305" name="Advice For Communities Maintainers"/>
          <p:cNvGrpSpPr/>
          <p:nvPr/>
        </p:nvGrpSpPr>
        <p:grpSpPr>
          <a:xfrm>
            <a:off x="20951135" y="22141730"/>
            <a:ext cx="10378890" cy="816901"/>
            <a:chOff x="0" y="0"/>
            <a:chExt cx="10378889" cy="816899"/>
          </a:xfrm>
        </p:grpSpPr>
        <p:sp>
          <p:nvSpPr>
            <p:cNvPr id="303" name="Rectangle"/>
            <p:cNvSpPr/>
            <p:nvPr/>
          </p:nvSpPr>
          <p:spPr>
            <a:xfrm>
              <a:off x="0" y="-1"/>
              <a:ext cx="10378890" cy="816901"/>
            </a:xfrm>
            <a:prstGeom prst="rect">
              <a:avLst/>
            </a:prstGeom>
            <a:solidFill>
              <a:srgbClr val="FF9300">
                <a:alpha val="50000"/>
              </a:srgbClr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4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04" name="Takeaways"/>
            <p:cNvSpPr txBox="1"/>
            <p:nvPr/>
          </p:nvSpPr>
          <p:spPr>
            <a:xfrm>
              <a:off x="0" y="37042"/>
              <a:ext cx="10378890" cy="74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4300"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Takeaways</a:t>
              </a:r>
            </a:p>
          </p:txBody>
        </p:sp>
      </p:grpSp>
      <p:sp>
        <p:nvSpPr>
          <p:cNvPr id="306" name="Google Shape;120;p26"/>
          <p:cNvSpPr txBox="1"/>
          <p:nvPr/>
        </p:nvSpPr>
        <p:spPr>
          <a:xfrm>
            <a:off x="27091518" y="13991522"/>
            <a:ext cx="4510408" cy="799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7500" tIns="317500" rIns="317500" bIns="317500" anchor="ctr"/>
          <a:lstStyle/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Having a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 small group of committed </a:t>
            </a:r>
            <a:r>
              <a:t>users  who generate enough content until the community become self-sustaining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t>is positively associated with all success measures.</a:t>
            </a:r>
          </a:p>
          <a:p>
            <a:pPr marL="240631" indent="-240631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Taking more time to reach k users, </a:t>
            </a:r>
            <a:r>
              <a:t>giving them time to interact and bond, is positively associated with survival and user retention (but negatively for other types of success).</a:t>
            </a:r>
          </a:p>
          <a:p>
            <a:pPr lvl="1" marL="240631" indent="-240631" defTabSz="12700">
              <a:buSzPct val="100000"/>
              <a:buChar char="•"/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There is a negative association between the use of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pronoun "we"</a:t>
            </a:r>
            <a:r>
              <a:t> and the community’s long term survival.</a:t>
            </a:r>
          </a:p>
        </p:txBody>
      </p:sp>
      <p:sp>
        <p:nvSpPr>
          <p:cNvPr id="307" name="Arrow"/>
          <p:cNvSpPr/>
          <p:nvPr/>
        </p:nvSpPr>
        <p:spPr>
          <a:xfrm rot="5400000">
            <a:off x="15511157" y="25614351"/>
            <a:ext cx="770865" cy="736602"/>
          </a:xfrm>
          <a:prstGeom prst="rightArrow">
            <a:avLst>
              <a:gd name="adj1" fmla="val 46156"/>
              <a:gd name="adj2" fmla="val 60717"/>
            </a:avLst>
          </a:prstGeom>
          <a:solidFill>
            <a:srgbClr val="FFFFFF"/>
          </a:solidFill>
          <a:ln w="889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08" name="dependent_variables_correlations_heatmap.pdf" descr="dependent_variables_correlations_heatmap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39712" y="6927039"/>
            <a:ext cx="9051476" cy="801546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Line"/>
          <p:cNvSpPr/>
          <p:nvPr/>
        </p:nvSpPr>
        <p:spPr>
          <a:xfrm>
            <a:off x="1922074" y="20915442"/>
            <a:ext cx="6691112" cy="1"/>
          </a:xfrm>
          <a:prstGeom prst="line">
            <a:avLst/>
          </a:prstGeom>
          <a:ln w="50800">
            <a:solidFill>
              <a:schemeClr val="accent2">
                <a:lumOff val="-2588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0" name="Circle"/>
          <p:cNvSpPr/>
          <p:nvPr/>
        </p:nvSpPr>
        <p:spPr>
          <a:xfrm>
            <a:off x="2911213" y="20806678"/>
            <a:ext cx="195329" cy="19006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1" name="Circle"/>
          <p:cNvSpPr/>
          <p:nvPr/>
        </p:nvSpPr>
        <p:spPr>
          <a:xfrm>
            <a:off x="3401690" y="20820411"/>
            <a:ext cx="195330" cy="19006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2" name="Circle"/>
          <p:cNvSpPr/>
          <p:nvPr/>
        </p:nvSpPr>
        <p:spPr>
          <a:xfrm>
            <a:off x="3715546" y="20820411"/>
            <a:ext cx="195329" cy="19006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3" name="Circle"/>
          <p:cNvSpPr/>
          <p:nvPr/>
        </p:nvSpPr>
        <p:spPr>
          <a:xfrm>
            <a:off x="4029402" y="20820411"/>
            <a:ext cx="195329" cy="19006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4" name="Circle"/>
          <p:cNvSpPr/>
          <p:nvPr/>
        </p:nvSpPr>
        <p:spPr>
          <a:xfrm>
            <a:off x="5426504" y="20821462"/>
            <a:ext cx="195329" cy="19006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5" name="Circle"/>
          <p:cNvSpPr/>
          <p:nvPr/>
        </p:nvSpPr>
        <p:spPr>
          <a:xfrm>
            <a:off x="6018479" y="20806678"/>
            <a:ext cx="195330" cy="19006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-258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6" name="…"/>
          <p:cNvSpPr txBox="1"/>
          <p:nvPr/>
        </p:nvSpPr>
        <p:spPr>
          <a:xfrm>
            <a:off x="4737491" y="19983884"/>
            <a:ext cx="3811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317" name="1st user"/>
          <p:cNvSpPr txBox="1"/>
          <p:nvPr/>
        </p:nvSpPr>
        <p:spPr>
          <a:xfrm>
            <a:off x="2044394" y="21018357"/>
            <a:ext cx="91817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1st user</a:t>
            </a:r>
          </a:p>
        </p:txBody>
      </p:sp>
      <p:sp>
        <p:nvSpPr>
          <p:cNvPr id="318" name="2nd user"/>
          <p:cNvSpPr txBox="1"/>
          <p:nvPr/>
        </p:nvSpPr>
        <p:spPr>
          <a:xfrm>
            <a:off x="3269851" y="21018357"/>
            <a:ext cx="100021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2nd user</a:t>
            </a:r>
          </a:p>
        </p:txBody>
      </p:sp>
      <p:sp>
        <p:nvSpPr>
          <p:cNvPr id="319" name="k-th user"/>
          <p:cNvSpPr txBox="1"/>
          <p:nvPr/>
        </p:nvSpPr>
        <p:spPr>
          <a:xfrm>
            <a:off x="5732494" y="21018357"/>
            <a:ext cx="102767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i="1"/>
              <a:t>k</a:t>
            </a:r>
            <a:r>
              <a:t>-th user</a:t>
            </a:r>
          </a:p>
        </p:txBody>
      </p:sp>
      <p:pic>
        <p:nvPicPr>
          <p:cNvPr id="320" name="num_groups.pdf" descr="num_groups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7429" y="22775933"/>
            <a:ext cx="8280401" cy="384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creenshot 2019-05-14 16.25.56_56.pdf" descr="Screenshot 2019-05-14 16.25.56_56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17045" y="7051238"/>
            <a:ext cx="4274605" cy="284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top_10_features_retention.pdf" descr="top_10_features_retention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951135" y="14156622"/>
            <a:ext cx="6398363" cy="36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top_10_features_survival.pdf" descr="top_10_features_survival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121729" y="18238762"/>
            <a:ext cx="6299927" cy="36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eoples-Climate-March.pdf" descr="Peoples-Climate-March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74781" y="7051238"/>
            <a:ext cx="3791388" cy="284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legend.pdf" descr="legend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901730" y="12294416"/>
            <a:ext cx="10036686" cy="99646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AutoShape 853"/>
          <p:cNvSpPr/>
          <p:nvPr/>
        </p:nvSpPr>
        <p:spPr>
          <a:xfrm>
            <a:off x="13927187" y="26323934"/>
            <a:ext cx="4149627" cy="609199"/>
          </a:xfrm>
          <a:prstGeom prst="roundRect">
            <a:avLst>
              <a:gd name="adj" fmla="val 14559"/>
            </a:avLst>
          </a:prstGeom>
          <a:ln w="101600">
            <a:solidFill>
              <a:srgbClr val="4D4D4D"/>
            </a:solidFill>
          </a:ln>
        </p:spPr>
        <p:txBody>
          <a:bodyPr lIns="0" tIns="0" rIns="0" bIns="0" anchor="ctr"/>
          <a:lstStyle/>
          <a:p>
            <a:pPr defTabSz="1828800">
              <a:defRPr sz="63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27" name="retention.pdf" descr="retention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0851950" y="4621183"/>
            <a:ext cx="4835212" cy="3868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876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876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876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876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